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2" r:id="rId6"/>
    <p:sldId id="263" r:id="rId7"/>
    <p:sldId id="287" r:id="rId8"/>
    <p:sldId id="28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6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55E26-C63A-452F-B1B0-6EDEE3E25B2C}" type="datetimeFigureOut">
              <a:rPr lang="it-IT" smtClean="0"/>
              <a:t>10/04/2014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B79E6-4592-461C-9ECD-D8C08CD565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098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B79E6-4592-461C-9ECD-D8C08CD56567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73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949E-6F69-445A-93D2-600BDA2422F0}" type="datetimeFigureOut">
              <a:rPr lang="it-IT" smtClean="0"/>
              <a:t>10/04/2014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C571-DB9E-4FAC-A186-1B69EE3132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53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949E-6F69-445A-93D2-600BDA2422F0}" type="datetimeFigureOut">
              <a:rPr lang="it-IT" smtClean="0"/>
              <a:t>10/04/2014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C571-DB9E-4FAC-A186-1B69EE3132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38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949E-6F69-445A-93D2-600BDA2422F0}" type="datetimeFigureOut">
              <a:rPr lang="it-IT" smtClean="0"/>
              <a:t>10/04/2014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C571-DB9E-4FAC-A186-1B69EE3132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39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949E-6F69-445A-93D2-600BDA2422F0}" type="datetimeFigureOut">
              <a:rPr lang="it-IT" smtClean="0"/>
              <a:t>10/04/2014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C571-DB9E-4FAC-A186-1B69EE3132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722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949E-6F69-445A-93D2-600BDA2422F0}" type="datetimeFigureOut">
              <a:rPr lang="it-IT" smtClean="0"/>
              <a:t>10/04/2014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C571-DB9E-4FAC-A186-1B69EE3132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02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949E-6F69-445A-93D2-600BDA2422F0}" type="datetimeFigureOut">
              <a:rPr lang="it-IT" smtClean="0"/>
              <a:t>10/04/2014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C571-DB9E-4FAC-A186-1B69EE3132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327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949E-6F69-445A-93D2-600BDA2422F0}" type="datetimeFigureOut">
              <a:rPr lang="it-IT" smtClean="0"/>
              <a:t>10/04/2014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C571-DB9E-4FAC-A186-1B69EE3132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877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949E-6F69-445A-93D2-600BDA2422F0}" type="datetimeFigureOut">
              <a:rPr lang="it-IT" smtClean="0"/>
              <a:t>10/04/2014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C571-DB9E-4FAC-A186-1B69EE3132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2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949E-6F69-445A-93D2-600BDA2422F0}" type="datetimeFigureOut">
              <a:rPr lang="it-IT" smtClean="0"/>
              <a:t>10/04/2014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C571-DB9E-4FAC-A186-1B69EE3132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15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949E-6F69-445A-93D2-600BDA2422F0}" type="datetimeFigureOut">
              <a:rPr lang="it-IT" smtClean="0"/>
              <a:t>10/04/2014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C571-DB9E-4FAC-A186-1B69EE3132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63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949E-6F69-445A-93D2-600BDA2422F0}" type="datetimeFigureOut">
              <a:rPr lang="it-IT" smtClean="0"/>
              <a:t>10/04/2014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C571-DB9E-4FAC-A186-1B69EE3132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583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0949E-6F69-445A-93D2-600BDA2422F0}" type="datetimeFigureOut">
              <a:rPr lang="it-IT" smtClean="0"/>
              <a:t>10/04/2014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EC571-DB9E-4FAC-A186-1B69EE3132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07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it/url?sa=i&amp;rct=j&amp;q=&amp;esrc=s&amp;source=images&amp;cd=&amp;cad=rja&amp;uact=8&amp;docid=kuQ3_YEmfztaBM&amp;tbnid=5sqSnVblLbEOAM:&amp;ved=0CAUQjRw&amp;url=http://ilsignorrossi.it/quinta-tappa-la-bassa-val-di-cecina-2/&amp;ei=vw9AU4LwOIO6O_TggPAP&amp;bvm=bv.64367178,d.Yms&amp;psig=AFQjCNE7OgHhuddTD4mS9qudh2mbz1AEeQ&amp;ust=139679362980149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888431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smtClean="0"/>
              <a:t>Movimento </a:t>
            </a:r>
            <a:r>
              <a:rPr lang="it-IT" sz="2800" b="1" dirty="0"/>
              <a:t>5 Stelle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it-IT" sz="2800" b="1" dirty="0"/>
              <a:t>Programma Elettorale Rosignano 2014-2018</a:t>
            </a:r>
            <a:endParaRPr lang="it-IT" sz="2800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79512" y="3861048"/>
            <a:ext cx="8856984" cy="2736304"/>
          </a:xfrm>
        </p:spPr>
        <p:txBody>
          <a:bodyPr/>
          <a:lstStyle/>
          <a:p>
            <a:endParaRPr lang="it-IT" sz="2400" b="1" dirty="0" smtClean="0"/>
          </a:p>
          <a:p>
            <a:r>
              <a:rPr lang="it-IT" sz="2400" b="1" dirty="0" smtClean="0"/>
              <a:t>La </a:t>
            </a:r>
            <a:r>
              <a:rPr lang="it-IT" sz="2400" b="1" dirty="0"/>
              <a:t>Politica fatta dai Cittadini per il </a:t>
            </a:r>
            <a:endParaRPr lang="it-IT" sz="2400" b="1" dirty="0" smtClean="0"/>
          </a:p>
          <a:p>
            <a:r>
              <a:rPr lang="it-IT" sz="2400" b="1" dirty="0" smtClean="0"/>
              <a:t>Comune </a:t>
            </a:r>
            <a:r>
              <a:rPr lang="it-IT" sz="2400" b="1" dirty="0"/>
              <a:t>di Rosignano Marittimo a 5 Stelle </a:t>
            </a:r>
            <a:endParaRPr lang="it-IT" sz="2400" dirty="0"/>
          </a:p>
          <a:p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6018"/>
            <a:ext cx="1739433" cy="173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441" y="450523"/>
            <a:ext cx="2417301" cy="18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7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5446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600" b="1" dirty="0" smtClean="0"/>
              <a:t>ACQUA PUBBLICA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Obiettivi principali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L’acqua </a:t>
            </a:r>
            <a:r>
              <a:rPr lang="it-IT" sz="2600" dirty="0">
                <a:solidFill>
                  <a:srgbClr val="FF0000"/>
                </a:solidFill>
              </a:rPr>
              <a:t>torni</a:t>
            </a:r>
            <a:r>
              <a:rPr lang="it-IT" sz="2600" dirty="0"/>
              <a:t> ad essere gestita dall’amministrazione </a:t>
            </a:r>
            <a:r>
              <a:rPr lang="it-IT" sz="2600" dirty="0" smtClean="0">
                <a:solidFill>
                  <a:srgbClr val="FF0000"/>
                </a:solidFill>
              </a:rPr>
              <a:t>pubblica</a:t>
            </a:r>
            <a:r>
              <a:rPr lang="it-IT" sz="2600" dirty="0" smtClean="0"/>
              <a:t> (referendum 2011)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La nostra acqua sia </a:t>
            </a:r>
            <a:r>
              <a:rPr lang="it-IT" sz="2600" dirty="0" smtClean="0">
                <a:solidFill>
                  <a:srgbClr val="FF0000"/>
                </a:solidFill>
              </a:rPr>
              <a:t>pulita e sana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Azioni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Referendum popolare perché </a:t>
            </a:r>
            <a:r>
              <a:rPr lang="it-IT" sz="2600" dirty="0"/>
              <a:t>lo Statuto </a:t>
            </a:r>
            <a:r>
              <a:rPr lang="it-IT" sz="2600" dirty="0" smtClean="0"/>
              <a:t>Comunale </a:t>
            </a:r>
            <a:r>
              <a:rPr lang="it-IT" sz="2600" dirty="0"/>
              <a:t>sancisca la </a:t>
            </a:r>
            <a:r>
              <a:rPr lang="it-IT" sz="2600" dirty="0">
                <a:solidFill>
                  <a:srgbClr val="FF0000"/>
                </a:solidFill>
              </a:rPr>
              <a:t>non rilevanza economica </a:t>
            </a:r>
            <a:r>
              <a:rPr lang="it-IT" sz="2600" dirty="0"/>
              <a:t>del servizio </a:t>
            </a:r>
            <a:r>
              <a:rPr lang="it-IT" sz="2600" dirty="0" smtClean="0"/>
              <a:t>idrico</a:t>
            </a:r>
            <a:endParaRPr lang="it-IT" sz="2600" dirty="0"/>
          </a:p>
          <a:p>
            <a:pPr>
              <a:spcBef>
                <a:spcPts val="600"/>
              </a:spcBef>
            </a:pPr>
            <a:r>
              <a:rPr lang="it-IT" sz="2600" dirty="0" smtClean="0"/>
              <a:t>Verifiche puntuali sulla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dirty="0"/>
              <a:t> </a:t>
            </a:r>
            <a:r>
              <a:rPr lang="it-IT" sz="2600" dirty="0" smtClean="0"/>
              <a:t>     bontà delle acque, </a:t>
            </a:r>
            <a:r>
              <a:rPr lang="it-IT" sz="2600" dirty="0" smtClean="0">
                <a:solidFill>
                  <a:srgbClr val="FF0000"/>
                </a:solidFill>
              </a:rPr>
              <a:t>NO deroghe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Rete idrica </a:t>
            </a:r>
            <a:r>
              <a:rPr lang="it-IT" sz="2600" dirty="0" smtClean="0">
                <a:solidFill>
                  <a:srgbClr val="FF0000"/>
                </a:solidFill>
              </a:rPr>
              <a:t>«duale»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Fontane</a:t>
            </a:r>
            <a:r>
              <a:rPr lang="it-IT" sz="2600" dirty="0" smtClean="0"/>
              <a:t> pubbliche</a:t>
            </a:r>
          </a:p>
          <a:p>
            <a:pPr marL="0" indent="0">
              <a:buNone/>
            </a:pPr>
            <a:endParaRPr lang="it-IT" sz="2600" dirty="0" smtClean="0">
              <a:solidFill>
                <a:srgbClr val="FF0000"/>
              </a:solidFill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dirty="0" smtClean="0"/>
              <a:t>Movimento 5 Stelle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b="1" dirty="0" smtClean="0"/>
              <a:t>Programma Elettorale Rosignano 2014-2018</a:t>
            </a:r>
            <a:endParaRPr lang="it-IT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69160"/>
            <a:ext cx="2736304" cy="182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4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3" y="1341757"/>
            <a:ext cx="8229600" cy="53276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600" b="1" dirty="0" smtClean="0"/>
              <a:t>AGRICOLTURA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Obiettivi principali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Preservare il nostro </a:t>
            </a:r>
            <a:r>
              <a:rPr lang="it-IT" sz="2600" dirty="0">
                <a:solidFill>
                  <a:srgbClr val="FF0000"/>
                </a:solidFill>
              </a:rPr>
              <a:t>territorio </a:t>
            </a:r>
            <a:r>
              <a:rPr lang="it-IT" sz="2600" dirty="0"/>
              <a:t>attraverso pratiche sostenibili sia in campo rurale che </a:t>
            </a:r>
            <a:r>
              <a:rPr lang="it-IT" sz="2600" dirty="0" smtClean="0"/>
              <a:t>sociale</a:t>
            </a:r>
            <a:endParaRPr lang="it-IT" sz="2600" dirty="0"/>
          </a:p>
          <a:p>
            <a:pPr>
              <a:spcBef>
                <a:spcPts val="600"/>
              </a:spcBef>
            </a:pPr>
            <a:r>
              <a:rPr lang="it-IT" sz="2600" dirty="0"/>
              <a:t>P</a:t>
            </a:r>
            <a:r>
              <a:rPr lang="it-IT" sz="2600" dirty="0" smtClean="0"/>
              <a:t>roduttori </a:t>
            </a:r>
            <a:r>
              <a:rPr lang="it-IT" sz="2600" dirty="0"/>
              <a:t>e </a:t>
            </a:r>
            <a:r>
              <a:rPr lang="it-IT" sz="2600" dirty="0" smtClean="0"/>
              <a:t>consumatori </a:t>
            </a:r>
            <a:r>
              <a:rPr lang="it-IT" sz="2600" dirty="0"/>
              <a:t>virtuosi con la promozione dell’</a:t>
            </a:r>
            <a:r>
              <a:rPr lang="it-IT" sz="2600" dirty="0">
                <a:solidFill>
                  <a:srgbClr val="FF0000"/>
                </a:solidFill>
              </a:rPr>
              <a:t>agricoltura biologica </a:t>
            </a:r>
            <a:r>
              <a:rPr lang="it-IT" sz="2600" dirty="0" smtClean="0"/>
              <a:t>naturale. </a:t>
            </a:r>
            <a:r>
              <a:rPr lang="it-IT" sz="2600" dirty="0" smtClean="0">
                <a:solidFill>
                  <a:srgbClr val="FF0000"/>
                </a:solidFill>
              </a:rPr>
              <a:t>I GAS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Azioni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Fondi</a:t>
            </a:r>
            <a:r>
              <a:rPr lang="it-IT" sz="2600" dirty="0" smtClean="0"/>
              <a:t> per le aziende agricole, nuove aziende con </a:t>
            </a:r>
            <a:r>
              <a:rPr lang="it-IT" sz="2600" dirty="0" smtClean="0">
                <a:solidFill>
                  <a:srgbClr val="FF0000"/>
                </a:solidFill>
              </a:rPr>
              <a:t>giovani e donne. </a:t>
            </a:r>
            <a:endParaRPr lang="it-IT" sz="26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it-IT" sz="2600" dirty="0" smtClean="0"/>
              <a:t>Produzione </a:t>
            </a:r>
            <a:r>
              <a:rPr lang="it-IT" sz="2600" dirty="0" smtClean="0">
                <a:solidFill>
                  <a:srgbClr val="FF0000"/>
                </a:solidFill>
              </a:rPr>
              <a:t>biologica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Fattorie Sociali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dirty="0" smtClean="0"/>
              <a:t>Movimento 5 Stelle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b="1" dirty="0" smtClean="0"/>
              <a:t>Programma Elettorale Rosignano 2014-2018</a:t>
            </a:r>
            <a:endParaRPr lang="it-IT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4669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48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6768" y="1341757"/>
            <a:ext cx="8229600" cy="53276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600" b="1" dirty="0" smtClean="0"/>
              <a:t>ENERGIA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Obiettivi principali</a:t>
            </a:r>
          </a:p>
          <a:p>
            <a:pPr>
              <a:spcBef>
                <a:spcPts val="600"/>
              </a:spcBef>
            </a:pPr>
            <a:r>
              <a:rPr lang="it-IT" sz="2600" dirty="0"/>
              <a:t>R</a:t>
            </a:r>
            <a:r>
              <a:rPr lang="it-IT" sz="2600" dirty="0" smtClean="0"/>
              <a:t>iduzione </a:t>
            </a:r>
            <a:r>
              <a:rPr lang="it-IT" sz="2600" dirty="0"/>
              <a:t>dei consumi e produzione di </a:t>
            </a:r>
            <a:r>
              <a:rPr lang="it-IT" sz="2600" dirty="0" smtClean="0"/>
              <a:t>energia (</a:t>
            </a:r>
            <a:r>
              <a:rPr lang="it-IT" sz="2600" dirty="0" smtClean="0">
                <a:solidFill>
                  <a:srgbClr val="FF0000"/>
                </a:solidFill>
              </a:rPr>
              <a:t>20-20-20)</a:t>
            </a:r>
            <a:endParaRPr lang="it-IT" sz="26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it-IT" sz="2600" dirty="0" err="1" smtClean="0"/>
              <a:t>Refitting</a:t>
            </a:r>
            <a:r>
              <a:rPr lang="it-IT" sz="2600" dirty="0" smtClean="0"/>
              <a:t> degli edifici per </a:t>
            </a:r>
            <a:r>
              <a:rPr lang="it-IT" sz="2600" dirty="0" smtClean="0">
                <a:solidFill>
                  <a:srgbClr val="FF0000"/>
                </a:solidFill>
              </a:rPr>
              <a:t>eliminare dispersioni termiche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Azioni</a:t>
            </a:r>
          </a:p>
          <a:p>
            <a:pPr>
              <a:spcBef>
                <a:spcPts val="600"/>
              </a:spcBef>
            </a:pPr>
            <a:r>
              <a:rPr lang="it-IT" sz="2600" dirty="0"/>
              <a:t>Realizzare quartieri sostenibili con </a:t>
            </a:r>
            <a:r>
              <a:rPr lang="it-IT" sz="2600" dirty="0" err="1">
                <a:solidFill>
                  <a:srgbClr val="FF0000"/>
                </a:solidFill>
              </a:rPr>
              <a:t>smart</a:t>
            </a:r>
            <a:r>
              <a:rPr lang="it-IT" sz="2600" dirty="0">
                <a:solidFill>
                  <a:srgbClr val="FF0000"/>
                </a:solidFill>
              </a:rPr>
              <a:t> </a:t>
            </a:r>
            <a:r>
              <a:rPr lang="it-IT" sz="2600" dirty="0" err="1" smtClean="0">
                <a:solidFill>
                  <a:srgbClr val="FF0000"/>
                </a:solidFill>
              </a:rPr>
              <a:t>grid</a:t>
            </a:r>
            <a:endParaRPr lang="it-IT" sz="26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it-IT" sz="2600" dirty="0"/>
              <a:t>Veri­fica </a:t>
            </a:r>
            <a:r>
              <a:rPr lang="it-IT" sz="2600" dirty="0" smtClean="0"/>
              <a:t>energetica </a:t>
            </a:r>
            <a:r>
              <a:rPr lang="it-IT" sz="2600" dirty="0"/>
              <a:t>obbligatoria </a:t>
            </a:r>
            <a:r>
              <a:rPr lang="it-IT" sz="2600" dirty="0" smtClean="0"/>
              <a:t>di edi­fici </a:t>
            </a:r>
            <a:r>
              <a:rPr lang="it-IT" sz="2600" dirty="0"/>
              <a:t>pubblici </a:t>
            </a:r>
            <a:r>
              <a:rPr lang="it-IT" sz="2600" dirty="0" smtClean="0"/>
              <a:t>e </a:t>
            </a:r>
            <a:r>
              <a:rPr lang="it-IT" sz="2600" dirty="0"/>
              <a:t>privati </a:t>
            </a:r>
            <a:r>
              <a:rPr lang="it-IT" sz="2600" dirty="0" smtClean="0"/>
              <a:t>per </a:t>
            </a:r>
            <a:r>
              <a:rPr lang="it-IT" sz="2600" dirty="0">
                <a:solidFill>
                  <a:srgbClr val="FF0000"/>
                </a:solidFill>
              </a:rPr>
              <a:t>risparmiare almeno il 30 % </a:t>
            </a:r>
            <a:r>
              <a:rPr lang="it-IT" sz="2600" dirty="0"/>
              <a:t>di energia </a:t>
            </a:r>
            <a:r>
              <a:rPr lang="it-IT" sz="2600" dirty="0" smtClean="0"/>
              <a:t>elettrica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Illuminazione pubblica a </a:t>
            </a:r>
            <a:r>
              <a:rPr lang="it-IT" sz="2600" dirty="0" smtClean="0">
                <a:solidFill>
                  <a:srgbClr val="FF0000"/>
                </a:solidFill>
              </a:rPr>
              <a:t>LED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Impianti </a:t>
            </a:r>
            <a:r>
              <a:rPr lang="it-IT" sz="2600" dirty="0" smtClean="0">
                <a:solidFill>
                  <a:srgbClr val="FF0000"/>
                </a:solidFill>
              </a:rPr>
              <a:t>FV</a:t>
            </a:r>
            <a:r>
              <a:rPr lang="it-IT" sz="2600" dirty="0" smtClean="0"/>
              <a:t> pubblici e privati </a:t>
            </a:r>
            <a:r>
              <a:rPr lang="it-IT" sz="2600" dirty="0" smtClean="0">
                <a:solidFill>
                  <a:srgbClr val="FF0000"/>
                </a:solidFill>
              </a:rPr>
              <a:t>per autoconsumo</a:t>
            </a:r>
            <a:endParaRPr lang="it-IT" sz="26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endParaRPr lang="it-IT" sz="2800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dirty="0" smtClean="0"/>
              <a:t>Movimento 5 Stelle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b="1" dirty="0" smtClean="0"/>
              <a:t>Programma Elettorale Rosignano 2014-2018</a:t>
            </a:r>
            <a:endParaRPr lang="it-IT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62" y="849973"/>
            <a:ext cx="1410072" cy="142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63" y="5445224"/>
            <a:ext cx="148116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6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3" y="1341757"/>
            <a:ext cx="8229600" cy="532760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/>
              <a:t>URBANISTICA SOSTENIBILE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Obiettivi principali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NO alla cementificazione </a:t>
            </a:r>
            <a:r>
              <a:rPr lang="it-IT" sz="2600" dirty="0" smtClean="0"/>
              <a:t>sfrenata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Massima attenzione alle </a:t>
            </a:r>
            <a:r>
              <a:rPr lang="it-IT" sz="2600" dirty="0" smtClean="0">
                <a:solidFill>
                  <a:srgbClr val="FF0000"/>
                </a:solidFill>
              </a:rPr>
              <a:t>funzioni biologiche </a:t>
            </a:r>
            <a:r>
              <a:rPr lang="it-IT" sz="2600" dirty="0" smtClean="0"/>
              <a:t>del suolo</a:t>
            </a:r>
            <a:endParaRPr lang="it-IT" sz="2600" dirty="0"/>
          </a:p>
          <a:p>
            <a:pPr>
              <a:spcBef>
                <a:spcPts val="600"/>
              </a:spcBef>
            </a:pPr>
            <a:r>
              <a:rPr lang="it-IT" sz="2600" dirty="0" smtClean="0"/>
              <a:t>L’ambiente naturale deve mantenersi </a:t>
            </a:r>
            <a:r>
              <a:rPr lang="it-IT" sz="2600" dirty="0" smtClean="0">
                <a:solidFill>
                  <a:srgbClr val="FF0000"/>
                </a:solidFill>
              </a:rPr>
              <a:t>integro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Azioni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NO</a:t>
            </a:r>
            <a:r>
              <a:rPr lang="it-IT" sz="2600" b="1" dirty="0" smtClean="0"/>
              <a:t> </a:t>
            </a:r>
            <a:r>
              <a:rPr lang="it-IT" sz="2800" dirty="0"/>
              <a:t>alle </a:t>
            </a:r>
            <a:r>
              <a:rPr lang="it-IT" sz="2800" dirty="0">
                <a:solidFill>
                  <a:srgbClr val="FF0000"/>
                </a:solidFill>
              </a:rPr>
              <a:t>grandi </a:t>
            </a:r>
            <a:r>
              <a:rPr lang="it-IT" sz="2800" dirty="0" smtClean="0">
                <a:solidFill>
                  <a:srgbClr val="FF0000"/>
                </a:solidFill>
              </a:rPr>
              <a:t>lottizzazioni </a:t>
            </a:r>
            <a:r>
              <a:rPr lang="it-IT" sz="2800" dirty="0" smtClean="0"/>
              <a:t>(H5, Pescine)</a:t>
            </a:r>
          </a:p>
          <a:p>
            <a:pPr>
              <a:spcBef>
                <a:spcPts val="600"/>
              </a:spcBef>
            </a:pPr>
            <a:r>
              <a:rPr lang="it-IT" sz="2800" dirty="0" smtClean="0">
                <a:solidFill>
                  <a:srgbClr val="FF0000"/>
                </a:solidFill>
              </a:rPr>
              <a:t>«Isole ambientali» </a:t>
            </a:r>
            <a:r>
              <a:rPr lang="it-IT" sz="2800" dirty="0" smtClean="0"/>
              <a:t>e </a:t>
            </a:r>
            <a:r>
              <a:rPr lang="it-IT" sz="2800" dirty="0" smtClean="0">
                <a:solidFill>
                  <a:srgbClr val="FF0000"/>
                </a:solidFill>
              </a:rPr>
              <a:t>«Isole energetiche» </a:t>
            </a:r>
            <a:r>
              <a:rPr lang="it-IT" sz="2800" dirty="0" smtClean="0"/>
              <a:t>per rendere i quartieri autosufficienti</a:t>
            </a:r>
          </a:p>
          <a:p>
            <a:pPr>
              <a:spcBef>
                <a:spcPts val="600"/>
              </a:spcBef>
            </a:pPr>
            <a:r>
              <a:rPr lang="it-IT" sz="2800" dirty="0" smtClean="0">
                <a:solidFill>
                  <a:srgbClr val="FF0000"/>
                </a:solidFill>
              </a:rPr>
              <a:t>Via</a:t>
            </a:r>
            <a:r>
              <a:rPr lang="it-IT" sz="2800" dirty="0" smtClean="0"/>
              <a:t> tutte le </a:t>
            </a:r>
            <a:r>
              <a:rPr lang="it-IT" sz="2800" dirty="0" smtClean="0">
                <a:solidFill>
                  <a:srgbClr val="FF0000"/>
                </a:solidFill>
              </a:rPr>
              <a:t>barriere architettoniche</a:t>
            </a:r>
          </a:p>
          <a:p>
            <a:pPr>
              <a:spcBef>
                <a:spcPts val="600"/>
              </a:spcBef>
            </a:pPr>
            <a:r>
              <a:rPr lang="it-IT" sz="2800" dirty="0" smtClean="0"/>
              <a:t>Piste ciclabili </a:t>
            </a:r>
            <a:endParaRPr lang="it-IT" sz="2600" dirty="0" smtClean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dirty="0" smtClean="0"/>
              <a:t>Movimento 5 Stelle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b="1" dirty="0" smtClean="0"/>
              <a:t>Programma Elettorale Rosignano 2014-2018</a:t>
            </a:r>
            <a:endParaRPr lang="it-IT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69808"/>
            <a:ext cx="201622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s://encrypted-tbn1.gstatic.com/images?q=tbn:ANd9GcSd0GQoSSiYzBk6gUqTZMfrLEwyOZldFIlokxDURqa5r-eD0HoR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64" y="1341757"/>
            <a:ext cx="2286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3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4726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600" b="1" dirty="0" smtClean="0"/>
              <a:t>MOBILITA’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Obiettivi principali</a:t>
            </a:r>
          </a:p>
          <a:p>
            <a:pPr>
              <a:spcBef>
                <a:spcPts val="0"/>
              </a:spcBef>
            </a:pPr>
            <a:r>
              <a:rPr lang="it-IT" sz="2600" dirty="0" smtClean="0"/>
              <a:t>Mobilità rispettosa della </a:t>
            </a:r>
            <a:r>
              <a:rPr lang="it-IT" sz="2600" dirty="0" smtClean="0">
                <a:solidFill>
                  <a:srgbClr val="FF0000"/>
                </a:solidFill>
              </a:rPr>
              <a:t>salute</a:t>
            </a:r>
            <a:r>
              <a:rPr lang="it-IT" sz="2600" dirty="0" smtClean="0"/>
              <a:t>, dell’</a:t>
            </a:r>
            <a:r>
              <a:rPr lang="it-IT" sz="2600" dirty="0" smtClean="0">
                <a:solidFill>
                  <a:srgbClr val="FF0000"/>
                </a:solidFill>
              </a:rPr>
              <a:t>ambiente</a:t>
            </a:r>
            <a:r>
              <a:rPr lang="it-IT" sz="2600" dirty="0" smtClean="0"/>
              <a:t>, del </a:t>
            </a:r>
            <a:r>
              <a:rPr lang="it-IT" sz="2600" dirty="0" smtClean="0">
                <a:solidFill>
                  <a:srgbClr val="FF0000"/>
                </a:solidFill>
              </a:rPr>
              <a:t>territorio</a:t>
            </a:r>
          </a:p>
          <a:p>
            <a:pPr>
              <a:spcBef>
                <a:spcPts val="0"/>
              </a:spcBef>
            </a:pPr>
            <a:r>
              <a:rPr lang="it-IT" sz="2600" dirty="0"/>
              <a:t>I</a:t>
            </a:r>
            <a:r>
              <a:rPr lang="it-IT" sz="2600" dirty="0" smtClean="0"/>
              <a:t>nfrastrutture </a:t>
            </a:r>
            <a:r>
              <a:rPr lang="it-IT" sz="2600" dirty="0"/>
              <a:t>leggere </a:t>
            </a:r>
            <a:r>
              <a:rPr lang="it-IT" sz="2600" dirty="0" smtClean="0"/>
              <a:t>e </a:t>
            </a:r>
            <a:r>
              <a:rPr lang="it-IT" sz="2600" dirty="0">
                <a:solidFill>
                  <a:srgbClr val="FF0000"/>
                </a:solidFill>
              </a:rPr>
              <a:t>spazi vivibili </a:t>
            </a:r>
            <a:r>
              <a:rPr lang="it-IT" sz="2600" dirty="0"/>
              <a:t>per </a:t>
            </a:r>
            <a:r>
              <a:rPr lang="it-IT" sz="2600" dirty="0">
                <a:solidFill>
                  <a:srgbClr val="FF0000"/>
                </a:solidFill>
              </a:rPr>
              <a:t>pedoni e </a:t>
            </a:r>
            <a:r>
              <a:rPr lang="it-IT" sz="2600" dirty="0" smtClean="0">
                <a:solidFill>
                  <a:srgbClr val="FF0000"/>
                </a:solidFill>
              </a:rPr>
              <a:t>ciclisti</a:t>
            </a:r>
            <a:endParaRPr lang="it-IT" sz="26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it-IT" sz="2600" dirty="0"/>
              <a:t>Cambiare la mobilità </a:t>
            </a:r>
            <a:r>
              <a:rPr lang="it-IT" sz="2600" dirty="0" smtClean="0"/>
              <a:t>per </a:t>
            </a:r>
            <a:r>
              <a:rPr lang="it-IT" sz="2600" dirty="0" smtClean="0">
                <a:solidFill>
                  <a:srgbClr val="FF0000"/>
                </a:solidFill>
              </a:rPr>
              <a:t>cambiare </a:t>
            </a:r>
            <a:r>
              <a:rPr lang="it-IT" sz="2600" dirty="0">
                <a:solidFill>
                  <a:srgbClr val="FF0000"/>
                </a:solidFill>
              </a:rPr>
              <a:t>stili di </a:t>
            </a:r>
            <a:r>
              <a:rPr lang="it-IT" sz="2600" dirty="0" smtClean="0">
                <a:solidFill>
                  <a:srgbClr val="FF0000"/>
                </a:solidFill>
              </a:rPr>
              <a:t>vita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Azioni</a:t>
            </a:r>
          </a:p>
          <a:p>
            <a:pPr>
              <a:spcBef>
                <a:spcPts val="0"/>
              </a:spcBef>
            </a:pPr>
            <a:r>
              <a:rPr lang="it-IT" sz="2600" dirty="0"/>
              <a:t>Rendere competitivo il </a:t>
            </a:r>
            <a:r>
              <a:rPr lang="it-IT" sz="2600" dirty="0">
                <a:solidFill>
                  <a:srgbClr val="FF0000"/>
                </a:solidFill>
              </a:rPr>
              <a:t>mezzo pubblico </a:t>
            </a:r>
            <a:r>
              <a:rPr lang="it-IT" sz="2600" dirty="0"/>
              <a:t>rispetto al mezzo privato </a:t>
            </a:r>
            <a:endParaRPr lang="it-IT" sz="2600" dirty="0" smtClean="0"/>
          </a:p>
          <a:p>
            <a:pPr>
              <a:spcBef>
                <a:spcPts val="0"/>
              </a:spcBef>
            </a:pPr>
            <a:r>
              <a:rPr lang="it-IT" sz="2600" dirty="0" smtClean="0"/>
              <a:t>Migliorare i </a:t>
            </a:r>
            <a:r>
              <a:rPr lang="it-IT" sz="2600" dirty="0">
                <a:solidFill>
                  <a:srgbClr val="FF0000"/>
                </a:solidFill>
              </a:rPr>
              <a:t>collegamenti tra le </a:t>
            </a:r>
            <a:r>
              <a:rPr lang="it-IT" sz="2600" dirty="0" smtClean="0">
                <a:solidFill>
                  <a:srgbClr val="FF0000"/>
                </a:solidFill>
              </a:rPr>
              <a:t>Frazioni</a:t>
            </a:r>
          </a:p>
          <a:p>
            <a:pPr>
              <a:spcBef>
                <a:spcPts val="0"/>
              </a:spcBef>
            </a:pPr>
            <a:r>
              <a:rPr lang="it-IT" sz="2600" dirty="0"/>
              <a:t>B</a:t>
            </a:r>
            <a:r>
              <a:rPr lang="it-IT" sz="2600" dirty="0" smtClean="0"/>
              <a:t>ike-</a:t>
            </a:r>
            <a:r>
              <a:rPr lang="it-IT" sz="2600" dirty="0" err="1" smtClean="0"/>
              <a:t>sharing</a:t>
            </a:r>
            <a:r>
              <a:rPr lang="it-IT" sz="2600" dirty="0" smtClean="0"/>
              <a:t> </a:t>
            </a:r>
            <a:r>
              <a:rPr lang="it-IT" sz="2600" dirty="0"/>
              <a:t>e </a:t>
            </a:r>
            <a:r>
              <a:rPr lang="it-IT" sz="2600" dirty="0" smtClean="0"/>
              <a:t>car-</a:t>
            </a:r>
            <a:r>
              <a:rPr lang="it-IT" sz="2600" dirty="0" err="1" smtClean="0"/>
              <a:t>sharing</a:t>
            </a:r>
            <a:r>
              <a:rPr lang="it-IT" sz="2600" dirty="0" smtClean="0"/>
              <a:t>.  Auto </a:t>
            </a:r>
            <a:r>
              <a:rPr lang="it-IT" sz="2600" dirty="0" smtClean="0">
                <a:solidFill>
                  <a:srgbClr val="FF0000"/>
                </a:solidFill>
              </a:rPr>
              <a:t>elettriche</a:t>
            </a:r>
            <a:r>
              <a:rPr lang="it-IT" sz="2600" dirty="0" smtClean="0"/>
              <a:t> 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dirty="0" smtClean="0"/>
              <a:t>Movimento 5 Stelle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b="1" dirty="0" smtClean="0"/>
              <a:t>Programma Elettorale Rosignano 2014-2018</a:t>
            </a:r>
            <a:endParaRPr lang="it-IT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06161"/>
            <a:ext cx="1496216" cy="126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738" y="801202"/>
            <a:ext cx="1576765" cy="1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20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4726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600" b="1" dirty="0" smtClean="0"/>
              <a:t>LAVORO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Obiettivi principali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Tutelare l’ambiente </a:t>
            </a:r>
            <a:r>
              <a:rPr lang="it-IT" sz="2600" dirty="0" smtClean="0"/>
              <a:t>con nuovi posti di lavoro nel settore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Percorsi virtuosi per il </a:t>
            </a:r>
            <a:r>
              <a:rPr lang="it-IT" sz="2600" dirty="0" smtClean="0">
                <a:solidFill>
                  <a:srgbClr val="FF0000"/>
                </a:solidFill>
              </a:rPr>
              <a:t>commercio e le piccole imprese 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Intervenire su </a:t>
            </a:r>
            <a:r>
              <a:rPr lang="it-IT" sz="2600" dirty="0" smtClean="0">
                <a:solidFill>
                  <a:srgbClr val="FF0000"/>
                </a:solidFill>
              </a:rPr>
              <a:t>cultura</a:t>
            </a:r>
            <a:r>
              <a:rPr lang="it-IT" sz="2600" dirty="0" smtClean="0"/>
              <a:t> e </a:t>
            </a:r>
            <a:r>
              <a:rPr lang="it-IT" sz="2600" dirty="0" smtClean="0">
                <a:solidFill>
                  <a:srgbClr val="FF0000"/>
                </a:solidFill>
              </a:rPr>
              <a:t>turismo</a:t>
            </a:r>
            <a:r>
              <a:rPr lang="it-IT" sz="2600" dirty="0" smtClean="0"/>
              <a:t> con la forza che è mancata in questi anni e con uno sguardo diverso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Azioni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Reperire fondi per la </a:t>
            </a:r>
            <a:r>
              <a:rPr lang="it-IT" sz="2600" dirty="0" smtClean="0">
                <a:solidFill>
                  <a:srgbClr val="FF0000"/>
                </a:solidFill>
              </a:rPr>
              <a:t>formazione 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Istituire, all’interno del Comune di Rosignano,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dirty="0"/>
              <a:t> </a:t>
            </a:r>
            <a:r>
              <a:rPr lang="it-IT" sz="2600" dirty="0" smtClean="0"/>
              <a:t>    strutture per il lavoro in grado di </a:t>
            </a:r>
            <a:r>
              <a:rPr lang="it-IT" sz="2600" dirty="0" smtClean="0">
                <a:solidFill>
                  <a:srgbClr val="FF0000"/>
                </a:solidFill>
              </a:rPr>
              <a:t>catturare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dirty="0">
                <a:solidFill>
                  <a:srgbClr val="FF0000"/>
                </a:solidFill>
              </a:rPr>
              <a:t> </a:t>
            </a:r>
            <a:r>
              <a:rPr lang="it-IT" sz="2600" dirty="0" smtClean="0">
                <a:solidFill>
                  <a:srgbClr val="FF0000"/>
                </a:solidFill>
              </a:rPr>
              <a:t>    ogni tipo di finanziamento </a:t>
            </a:r>
          </a:p>
          <a:p>
            <a:pPr marL="0" indent="0">
              <a:spcBef>
                <a:spcPts val="0"/>
              </a:spcBef>
              <a:buNone/>
            </a:pPr>
            <a:endParaRPr lang="it-IT" sz="2600" dirty="0" smtClean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dirty="0" smtClean="0"/>
              <a:t>Movimento 5 Stelle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b="1" dirty="0" smtClean="0"/>
              <a:t>Programma Elettorale Rosignano 2014-2018</a:t>
            </a:r>
            <a:endParaRPr lang="it-IT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945" y="5013176"/>
            <a:ext cx="18002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1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4726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600" b="1" dirty="0" smtClean="0"/>
              <a:t>LA SOLVAY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Obiettivi principali</a:t>
            </a:r>
          </a:p>
          <a:p>
            <a:r>
              <a:rPr lang="it-IT" sz="2600" dirty="0" smtClean="0"/>
              <a:t>Radicale </a:t>
            </a:r>
            <a:r>
              <a:rPr lang="it-IT" sz="2600" dirty="0">
                <a:solidFill>
                  <a:srgbClr val="FF0000"/>
                </a:solidFill>
              </a:rPr>
              <a:t>ambientalizzazione</a:t>
            </a:r>
            <a:r>
              <a:rPr lang="it-IT" sz="2600" dirty="0"/>
              <a:t> dell’insediamento </a:t>
            </a:r>
            <a:endParaRPr lang="it-IT" sz="2600" dirty="0" smtClean="0"/>
          </a:p>
          <a:p>
            <a:r>
              <a:rPr lang="it-IT" sz="2600" dirty="0">
                <a:solidFill>
                  <a:srgbClr val="FF0000"/>
                </a:solidFill>
              </a:rPr>
              <a:t>R</a:t>
            </a:r>
            <a:r>
              <a:rPr lang="it-IT" sz="2600" dirty="0" smtClean="0">
                <a:solidFill>
                  <a:srgbClr val="FF0000"/>
                </a:solidFill>
              </a:rPr>
              <a:t>ilancio</a:t>
            </a:r>
            <a:r>
              <a:rPr lang="it-IT" sz="2600" dirty="0"/>
              <a:t>  del vecchio stabilimento, </a:t>
            </a:r>
            <a:r>
              <a:rPr lang="it-IT" sz="2600" dirty="0" smtClean="0"/>
              <a:t>per l’</a:t>
            </a:r>
            <a:r>
              <a:rPr lang="it-IT" sz="2600" dirty="0" smtClean="0">
                <a:solidFill>
                  <a:srgbClr val="FF0000"/>
                </a:solidFill>
              </a:rPr>
              <a:t>occupazione</a:t>
            </a:r>
          </a:p>
          <a:p>
            <a:r>
              <a:rPr lang="it-IT" sz="2600" dirty="0" smtClean="0">
                <a:solidFill>
                  <a:srgbClr val="FF0000"/>
                </a:solidFill>
              </a:rPr>
              <a:t>Verso le EMISSIONI ZERO. </a:t>
            </a:r>
            <a:r>
              <a:rPr lang="it-IT" sz="2600" smtClean="0"/>
              <a:t>Minimizzare</a:t>
            </a:r>
            <a:r>
              <a:rPr lang="it-IT" sz="2600" smtClean="0"/>
              <a:t> </a:t>
            </a:r>
            <a:r>
              <a:rPr lang="it-IT" sz="2600" dirty="0" smtClean="0">
                <a:solidFill>
                  <a:srgbClr val="FF0000"/>
                </a:solidFill>
              </a:rPr>
              <a:t>l’alto </a:t>
            </a:r>
            <a:r>
              <a:rPr lang="it-IT" sz="2600" dirty="0">
                <a:solidFill>
                  <a:srgbClr val="FF0000"/>
                </a:solidFill>
              </a:rPr>
              <a:t>rischio </a:t>
            </a:r>
            <a:r>
              <a:rPr lang="it-IT" sz="2600" dirty="0"/>
              <a:t>di alcuni </a:t>
            </a:r>
            <a:r>
              <a:rPr lang="it-IT" sz="2600" dirty="0" smtClean="0"/>
              <a:t>impianti</a:t>
            </a:r>
            <a:r>
              <a:rPr lang="it-IT" sz="2600" dirty="0"/>
              <a:t>, </a:t>
            </a:r>
            <a:r>
              <a:rPr lang="it-IT" sz="2600" dirty="0">
                <a:solidFill>
                  <a:srgbClr val="FF0000"/>
                </a:solidFill>
              </a:rPr>
              <a:t>ridurre </a:t>
            </a:r>
            <a:r>
              <a:rPr lang="it-IT" sz="2600" dirty="0"/>
              <a:t>gli enormi </a:t>
            </a:r>
            <a:r>
              <a:rPr lang="it-IT" sz="2600" dirty="0">
                <a:solidFill>
                  <a:srgbClr val="FF0000"/>
                </a:solidFill>
              </a:rPr>
              <a:t>consumi d’acqua </a:t>
            </a:r>
            <a:r>
              <a:rPr lang="it-IT" sz="2600" dirty="0" smtClean="0">
                <a:solidFill>
                  <a:srgbClr val="FF0000"/>
                </a:solidFill>
              </a:rPr>
              <a:t>dolce</a:t>
            </a:r>
            <a:endParaRPr lang="it-IT" sz="2600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Azioni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Dissalatore</a:t>
            </a:r>
            <a:r>
              <a:rPr lang="it-IT" sz="2600" dirty="0" smtClean="0"/>
              <a:t> alimentato da rinnovabili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Bonifiche</a:t>
            </a:r>
            <a:r>
              <a:rPr lang="it-IT" sz="2600" dirty="0" smtClean="0"/>
              <a:t> </a:t>
            </a:r>
            <a:r>
              <a:rPr lang="it-IT" sz="2600" dirty="0"/>
              <a:t>all’interno </a:t>
            </a:r>
            <a:r>
              <a:rPr lang="it-IT" sz="2600" dirty="0" smtClean="0"/>
              <a:t>e all’esterno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dirty="0"/>
              <a:t> </a:t>
            </a:r>
            <a:r>
              <a:rPr lang="it-IT" sz="2600" dirty="0" smtClean="0"/>
              <a:t>    dello </a:t>
            </a:r>
            <a:r>
              <a:rPr lang="it-IT" sz="2600" dirty="0"/>
              <a:t>stabilimento </a:t>
            </a:r>
            <a:endParaRPr lang="it-IT" sz="2600" dirty="0" smtClean="0"/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NO</a:t>
            </a:r>
            <a:r>
              <a:rPr lang="it-IT" sz="2600" dirty="0" smtClean="0"/>
              <a:t> Terminal GAS 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Inserimento nei </a:t>
            </a:r>
            <a:r>
              <a:rPr lang="it-IT" sz="2600" dirty="0" smtClean="0">
                <a:solidFill>
                  <a:srgbClr val="FF0000"/>
                </a:solidFill>
              </a:rPr>
              <a:t>SIN</a:t>
            </a:r>
          </a:p>
          <a:p>
            <a:pPr>
              <a:spcBef>
                <a:spcPts val="600"/>
              </a:spcBef>
            </a:pPr>
            <a:endParaRPr lang="it-IT" sz="2600" dirty="0" smtClean="0"/>
          </a:p>
          <a:p>
            <a:pPr marL="400050" lvl="1" indent="0">
              <a:spcBef>
                <a:spcPts val="600"/>
              </a:spcBef>
              <a:buNone/>
            </a:pPr>
            <a:r>
              <a:rPr lang="it-IT" sz="2600" dirty="0" smtClean="0"/>
              <a:t>     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dirty="0" smtClean="0"/>
              <a:t>Movimento 5 Stelle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b="1" dirty="0" smtClean="0"/>
              <a:t>Programma Elettorale Rosignano 2014-2018</a:t>
            </a:r>
            <a:endParaRPr lang="it-IT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38" y="4725144"/>
            <a:ext cx="252028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77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4726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600" b="1" dirty="0" smtClean="0"/>
              <a:t>IMPRESE, ARTIGIANATO E COMMERCIO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Obiettivi principali</a:t>
            </a:r>
          </a:p>
          <a:p>
            <a:r>
              <a:rPr lang="it-IT" sz="2600" dirty="0"/>
              <a:t>M</a:t>
            </a:r>
            <a:r>
              <a:rPr lang="it-IT" sz="2600" dirty="0" smtClean="0"/>
              <a:t>ettere </a:t>
            </a:r>
            <a:r>
              <a:rPr lang="it-IT" sz="2600" dirty="0"/>
              <a:t>le imprese locali nelle condizioni di </a:t>
            </a:r>
            <a:r>
              <a:rPr lang="it-IT" sz="2600" dirty="0">
                <a:solidFill>
                  <a:srgbClr val="FF0000"/>
                </a:solidFill>
              </a:rPr>
              <a:t>competere sul mercato nazionale e di </a:t>
            </a:r>
            <a:r>
              <a:rPr lang="it-IT" sz="2600" dirty="0" smtClean="0">
                <a:solidFill>
                  <a:srgbClr val="FF0000"/>
                </a:solidFill>
              </a:rPr>
              <a:t>esportare</a:t>
            </a:r>
          </a:p>
          <a:p>
            <a:pPr>
              <a:spcBef>
                <a:spcPts val="0"/>
              </a:spcBef>
            </a:pPr>
            <a:r>
              <a:rPr lang="it-IT" sz="2600" dirty="0"/>
              <a:t>F</a:t>
            </a:r>
            <a:r>
              <a:rPr lang="it-IT" sz="2600" dirty="0" smtClean="0"/>
              <a:t>avorire </a:t>
            </a:r>
            <a:r>
              <a:rPr lang="it-IT" sz="2600" dirty="0"/>
              <a:t>il commercio locale attraverso i </a:t>
            </a:r>
            <a:r>
              <a:rPr lang="it-IT" sz="2600" dirty="0">
                <a:solidFill>
                  <a:srgbClr val="FF0000"/>
                </a:solidFill>
              </a:rPr>
              <a:t>centri commerciali </a:t>
            </a:r>
            <a:r>
              <a:rPr lang="it-IT" sz="2600" dirty="0" smtClean="0">
                <a:solidFill>
                  <a:srgbClr val="FF0000"/>
                </a:solidFill>
              </a:rPr>
              <a:t>naturali</a:t>
            </a:r>
            <a:r>
              <a:rPr lang="it-IT" sz="2600" dirty="0"/>
              <a:t> </a:t>
            </a:r>
            <a:r>
              <a:rPr lang="it-IT" sz="2600" dirty="0" smtClean="0"/>
              <a:t>facendoli  convivere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600" dirty="0" smtClean="0"/>
              <a:t>     con i grandi centri commerciali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Azioni</a:t>
            </a:r>
          </a:p>
          <a:p>
            <a:r>
              <a:rPr lang="it-IT" sz="2600" dirty="0">
                <a:solidFill>
                  <a:srgbClr val="FF0000"/>
                </a:solidFill>
              </a:rPr>
              <a:t>Stop</a:t>
            </a:r>
            <a:r>
              <a:rPr lang="it-IT" sz="2600" dirty="0"/>
              <a:t> alla costruzione di nuovi </a:t>
            </a:r>
            <a:r>
              <a:rPr lang="it-IT" sz="2600" dirty="0">
                <a:solidFill>
                  <a:srgbClr val="FF0000"/>
                </a:solidFill>
              </a:rPr>
              <a:t>grandi centri </a:t>
            </a:r>
            <a:r>
              <a:rPr lang="it-IT" sz="2600" dirty="0" smtClean="0">
                <a:solidFill>
                  <a:srgbClr val="FF0000"/>
                </a:solidFill>
              </a:rPr>
              <a:t>commerciali</a:t>
            </a:r>
            <a:r>
              <a:rPr lang="it-IT" sz="2600" dirty="0" smtClean="0"/>
              <a:t>. Valorizzare </a:t>
            </a:r>
            <a:r>
              <a:rPr lang="it-IT" sz="2600" dirty="0"/>
              <a:t>riqualificare quelli </a:t>
            </a:r>
            <a:r>
              <a:rPr lang="it-IT" sz="2600" dirty="0" smtClean="0"/>
              <a:t>esistenti</a:t>
            </a:r>
            <a:endParaRPr lang="it-IT" sz="2600" dirty="0"/>
          </a:p>
          <a:p>
            <a:r>
              <a:rPr lang="it-IT" sz="2600" dirty="0"/>
              <a:t>V</a:t>
            </a:r>
            <a:r>
              <a:rPr lang="it-IT" sz="2600" dirty="0" smtClean="0"/>
              <a:t>alorizzare </a:t>
            </a:r>
            <a:r>
              <a:rPr lang="it-IT" sz="2600" dirty="0"/>
              <a:t>le piccole e medie </a:t>
            </a:r>
            <a:r>
              <a:rPr lang="it-IT" sz="2600" dirty="0" smtClean="0"/>
              <a:t>imprese, attraverso </a:t>
            </a:r>
            <a:r>
              <a:rPr lang="it-IT" sz="2600" dirty="0"/>
              <a:t>una politica economica basata </a:t>
            </a:r>
            <a:r>
              <a:rPr lang="it-IT" sz="2600" dirty="0" smtClean="0"/>
              <a:t> </a:t>
            </a:r>
            <a:r>
              <a:rPr lang="it-IT" sz="2600" dirty="0"/>
              <a:t>sul </a:t>
            </a:r>
            <a:r>
              <a:rPr lang="it-IT" sz="2600" dirty="0">
                <a:solidFill>
                  <a:srgbClr val="FF0000"/>
                </a:solidFill>
              </a:rPr>
              <a:t>“kilometro zero</a:t>
            </a:r>
            <a:r>
              <a:rPr lang="it-IT" sz="2600" dirty="0" smtClean="0">
                <a:solidFill>
                  <a:srgbClr val="FF0000"/>
                </a:solidFill>
              </a:rPr>
              <a:t>”</a:t>
            </a:r>
            <a:endParaRPr lang="it-IT" sz="2600" dirty="0"/>
          </a:p>
          <a:p>
            <a:pPr>
              <a:spcBef>
                <a:spcPts val="600"/>
              </a:spcBef>
            </a:pPr>
            <a:endParaRPr lang="it-IT" sz="2600" dirty="0" smtClean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dirty="0" smtClean="0"/>
              <a:t>Movimento 5 Stelle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b="1" dirty="0" smtClean="0"/>
              <a:t>Programma Elettorale Rosignano 2014-2018</a:t>
            </a:r>
            <a:endParaRPr lang="it-IT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15981"/>
            <a:ext cx="1818903" cy="136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4726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600" b="1" dirty="0" smtClean="0"/>
              <a:t>IMPRESE, ARTIGIANATO E COMMERCIO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Azioni</a:t>
            </a:r>
          </a:p>
          <a:p>
            <a:pPr>
              <a:spcBef>
                <a:spcPts val="600"/>
              </a:spcBef>
            </a:pPr>
            <a:r>
              <a:rPr lang="it-IT" sz="2600" dirty="0"/>
              <a:t>Favorire l’internazionalizzazione e le esportazioni attraverso </a:t>
            </a:r>
            <a:r>
              <a:rPr lang="it-IT" sz="2600" dirty="0">
                <a:solidFill>
                  <a:srgbClr val="FF0000"/>
                </a:solidFill>
              </a:rPr>
              <a:t>corsi di lingua </a:t>
            </a:r>
            <a:r>
              <a:rPr lang="it-IT" sz="2600" dirty="0"/>
              <a:t>straniera gratuiti per i titolari e dipendenti di imprese con meno di 15 </a:t>
            </a:r>
            <a:r>
              <a:rPr lang="it-IT" sz="2600" dirty="0" smtClean="0"/>
              <a:t>dipendenti</a:t>
            </a:r>
            <a:endParaRPr lang="it-IT" sz="2600" dirty="0"/>
          </a:p>
          <a:p>
            <a:pPr>
              <a:spcBef>
                <a:spcPts val="600"/>
              </a:spcBef>
            </a:pPr>
            <a:r>
              <a:rPr lang="it-IT" sz="2600" dirty="0"/>
              <a:t>Creazione di un fondo che investa interamente nell’</a:t>
            </a:r>
            <a:r>
              <a:rPr lang="it-IT" sz="2600" dirty="0">
                <a:solidFill>
                  <a:srgbClr val="FF0000"/>
                </a:solidFill>
              </a:rPr>
              <a:t>installazione di impianti fotovoltaici </a:t>
            </a:r>
            <a:endParaRPr lang="it-IT" sz="26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it-IT" sz="2600" dirty="0">
                <a:solidFill>
                  <a:srgbClr val="FF0000"/>
                </a:solidFill>
              </a:rPr>
              <a:t>Puntualità</a:t>
            </a:r>
            <a:r>
              <a:rPr lang="it-IT" sz="2600" dirty="0"/>
              <a:t> da parte della pubblica amministrazione nel pagamento ai </a:t>
            </a:r>
            <a:r>
              <a:rPr lang="it-IT" sz="2600" dirty="0" smtClean="0"/>
              <a:t>fornitori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Impresa femminile, impresa sostenibile, l'innovazione è donna</a:t>
            </a:r>
          </a:p>
          <a:p>
            <a:pPr marL="0" indent="0">
              <a:spcBef>
                <a:spcPts val="600"/>
              </a:spcBef>
              <a:buNone/>
            </a:pPr>
            <a:endParaRPr lang="it-IT" sz="2600" dirty="0" smtClean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dirty="0" smtClean="0"/>
              <a:t>Movimento 5 Stelle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b="1" dirty="0" smtClean="0"/>
              <a:t>Programma Elettorale Rosignano 2014-2018</a:t>
            </a:r>
            <a:endParaRPr lang="it-IT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141" y="5589240"/>
            <a:ext cx="141628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2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4726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600" b="1" dirty="0" smtClean="0"/>
              <a:t>TURISMO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Obiettivi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Invertire il trend negativo </a:t>
            </a:r>
            <a:r>
              <a:rPr lang="it-IT" sz="2600" dirty="0" smtClean="0"/>
              <a:t>delle presenze turistiche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Riportare Rosignano e le sue Frazioni al </a:t>
            </a:r>
            <a:r>
              <a:rPr lang="it-IT" sz="2600" dirty="0" smtClean="0">
                <a:solidFill>
                  <a:srgbClr val="FF0000"/>
                </a:solidFill>
              </a:rPr>
              <a:t>centro </a:t>
            </a:r>
            <a:r>
              <a:rPr lang="it-IT" sz="2600" dirty="0" smtClean="0"/>
              <a:t>del turismo della Costa Etrusca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Creare nuove aziende </a:t>
            </a:r>
            <a:r>
              <a:rPr lang="it-IT" sz="2600" dirty="0" smtClean="0"/>
              <a:t>nel settore fatte in primis da giovani e donne</a:t>
            </a:r>
            <a:endParaRPr lang="it-IT" sz="2600" dirty="0"/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Azioni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Fare rete </a:t>
            </a:r>
            <a:r>
              <a:rPr lang="it-IT" sz="2600" dirty="0" smtClean="0"/>
              <a:t>tra gli operatori e tra le Frazioni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Lanciare un «</a:t>
            </a:r>
            <a:r>
              <a:rPr lang="it-IT" sz="2600" dirty="0" smtClean="0">
                <a:solidFill>
                  <a:srgbClr val="FF0000"/>
                </a:solidFill>
              </a:rPr>
              <a:t>progetto turismo</a:t>
            </a:r>
            <a:r>
              <a:rPr lang="it-IT" sz="2600" dirty="0" smtClean="0"/>
              <a:t>» basato sulle più moderne tecnologie (web, itinerari multimediali, </a:t>
            </a:r>
            <a:r>
              <a:rPr lang="it-IT" sz="2600" dirty="0" err="1" smtClean="0"/>
              <a:t>app</a:t>
            </a:r>
            <a:r>
              <a:rPr lang="it-IT" sz="2600" dirty="0" smtClean="0"/>
              <a:t> per </a:t>
            </a:r>
            <a:r>
              <a:rPr lang="it-IT" sz="2600" dirty="0" err="1" smtClean="0"/>
              <a:t>smartphone</a:t>
            </a:r>
            <a:r>
              <a:rPr lang="it-IT" sz="2600" dirty="0" smtClean="0"/>
              <a:t> e </a:t>
            </a:r>
            <a:r>
              <a:rPr lang="it-IT" sz="2600" dirty="0" err="1" smtClean="0"/>
              <a:t>tablet</a:t>
            </a:r>
            <a:r>
              <a:rPr lang="it-IT" sz="2600" dirty="0" smtClean="0"/>
              <a:t>, web marketing)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dirty="0" smtClean="0"/>
              <a:t>Movimento 5 Stelle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b="1" dirty="0" smtClean="0"/>
              <a:t>Programma Elettorale Rosignano 2014-2018</a:t>
            </a:r>
            <a:endParaRPr lang="it-IT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2426618" cy="12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2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dirty="0" smtClean="0"/>
              <a:t>Movimento 5 Stelle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b="1" dirty="0" smtClean="0"/>
              <a:t>Programma Elettorale Rosignano 2014-2018</a:t>
            </a:r>
            <a:endParaRPr lang="it-IT" sz="1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1757"/>
            <a:ext cx="8229600" cy="53996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600" b="1" dirty="0" smtClean="0"/>
              <a:t>IL NOSTRO METODO</a:t>
            </a:r>
          </a:p>
          <a:p>
            <a:pPr>
              <a:spcBef>
                <a:spcPts val="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Cittadini comuni </a:t>
            </a:r>
            <a:r>
              <a:rPr lang="it-IT" sz="2600" dirty="0" smtClean="0"/>
              <a:t>che si confrontano con altri cittadini</a:t>
            </a:r>
          </a:p>
          <a:p>
            <a:pPr>
              <a:spcBef>
                <a:spcPts val="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L’ascolto</a:t>
            </a:r>
            <a:r>
              <a:rPr lang="it-IT" sz="2600" dirty="0" smtClean="0"/>
              <a:t> è il momento cruciale nella formulazione delle proposte</a:t>
            </a:r>
          </a:p>
          <a:p>
            <a:pPr>
              <a:spcBef>
                <a:spcPts val="0"/>
              </a:spcBef>
            </a:pPr>
            <a:r>
              <a:rPr lang="it-IT" sz="2600" dirty="0" smtClean="0"/>
              <a:t>La sintesi della </a:t>
            </a:r>
            <a:r>
              <a:rPr lang="it-IT" sz="2600" dirty="0" smtClean="0">
                <a:solidFill>
                  <a:srgbClr val="FF0000"/>
                </a:solidFill>
              </a:rPr>
              <a:t>storia</a:t>
            </a:r>
            <a:r>
              <a:rPr lang="it-IT" sz="2600" dirty="0" smtClean="0"/>
              <a:t>, dei </a:t>
            </a:r>
            <a:r>
              <a:rPr lang="it-IT" sz="2600" dirty="0" smtClean="0">
                <a:solidFill>
                  <a:srgbClr val="FF0000"/>
                </a:solidFill>
              </a:rPr>
              <a:t>problemi</a:t>
            </a:r>
            <a:r>
              <a:rPr lang="it-IT" sz="2600" dirty="0" smtClean="0"/>
              <a:t>, dei </a:t>
            </a:r>
            <a:r>
              <a:rPr lang="it-IT" sz="2600" dirty="0" smtClean="0">
                <a:solidFill>
                  <a:srgbClr val="FF0000"/>
                </a:solidFill>
              </a:rPr>
              <a:t>desideri</a:t>
            </a:r>
            <a:r>
              <a:rPr lang="it-IT" sz="2600" dirty="0" smtClean="0"/>
              <a:t> di ciascuna delle 6 frazioni che compongono il nostro Comune. Castelnuovo </a:t>
            </a:r>
            <a:r>
              <a:rPr lang="it-IT" sz="2600" dirty="0" err="1" smtClean="0"/>
              <a:t>M.dia</a:t>
            </a:r>
            <a:r>
              <a:rPr lang="it-IT" sz="2600" dirty="0" smtClean="0"/>
              <a:t>, Castiglioncello, Gabbro, Nibbiaia, Rosignano Solvay, Vada.</a:t>
            </a:r>
          </a:p>
          <a:p>
            <a:pPr>
              <a:spcBef>
                <a:spcPts val="0"/>
              </a:spcBef>
            </a:pPr>
            <a:r>
              <a:rPr lang="it-IT" sz="2600" dirty="0"/>
              <a:t>I</a:t>
            </a:r>
            <a:r>
              <a:rPr lang="it-IT" sz="2600" dirty="0" smtClean="0"/>
              <a:t>l </a:t>
            </a:r>
            <a:r>
              <a:rPr lang="it-IT" sz="2600" dirty="0"/>
              <a:t>nostro è realmente un </a:t>
            </a:r>
            <a:r>
              <a:rPr lang="it-IT" sz="2600" dirty="0">
                <a:solidFill>
                  <a:srgbClr val="FF0000"/>
                </a:solidFill>
              </a:rPr>
              <a:t>Programma scritto dai cittadini </a:t>
            </a:r>
            <a:r>
              <a:rPr lang="it-IT" sz="2600" dirty="0"/>
              <a:t>per i cittadini. </a:t>
            </a:r>
          </a:p>
          <a:p>
            <a:pPr>
              <a:spcBef>
                <a:spcPts val="0"/>
              </a:spcBef>
            </a:pPr>
            <a:endParaRPr lang="it-IT" sz="2800" dirty="0"/>
          </a:p>
          <a:p>
            <a:pPr>
              <a:spcBef>
                <a:spcPts val="0"/>
              </a:spcBef>
            </a:pPr>
            <a:endParaRPr lang="it-IT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13176"/>
            <a:ext cx="30194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68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4726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600" b="1" dirty="0" smtClean="0"/>
              <a:t>TURISMO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Azioni</a:t>
            </a:r>
          </a:p>
          <a:p>
            <a:r>
              <a:rPr lang="it-IT" sz="2600" dirty="0" smtClean="0"/>
              <a:t>Partecipare a </a:t>
            </a:r>
            <a:r>
              <a:rPr lang="it-IT" sz="2600" dirty="0">
                <a:solidFill>
                  <a:srgbClr val="FF0000"/>
                </a:solidFill>
              </a:rPr>
              <a:t>fiere ed eventi </a:t>
            </a:r>
            <a:r>
              <a:rPr lang="it-IT" sz="2600" dirty="0" smtClean="0"/>
              <a:t>per promuovere </a:t>
            </a:r>
            <a:r>
              <a:rPr lang="it-IT" sz="2600" dirty="0"/>
              <a:t>il nostro territorio ed il nostro “prodotto turismo</a:t>
            </a:r>
            <a:r>
              <a:rPr lang="it-IT" sz="2600" dirty="0" smtClean="0"/>
              <a:t>”    </a:t>
            </a:r>
            <a:endParaRPr lang="it-IT" sz="2600" dirty="0"/>
          </a:p>
          <a:p>
            <a:r>
              <a:rPr lang="it-IT" sz="2600" dirty="0" smtClean="0">
                <a:solidFill>
                  <a:srgbClr val="FF0000"/>
                </a:solidFill>
              </a:rPr>
              <a:t>Catturare incentivi </a:t>
            </a:r>
            <a:r>
              <a:rPr lang="it-IT" sz="2600" dirty="0" smtClean="0"/>
              <a:t>statali ed europei con lo scopo di modernizzazione le strutture ricettive</a:t>
            </a:r>
          </a:p>
          <a:p>
            <a:r>
              <a:rPr lang="it-IT" sz="2600" dirty="0" smtClean="0"/>
              <a:t>Aumentare le </a:t>
            </a:r>
            <a:r>
              <a:rPr lang="it-IT" sz="2600" dirty="0" smtClean="0">
                <a:solidFill>
                  <a:srgbClr val="FF0000"/>
                </a:solidFill>
              </a:rPr>
              <a:t>spiagge libere</a:t>
            </a:r>
          </a:p>
          <a:p>
            <a:r>
              <a:rPr lang="it-IT" sz="2600" dirty="0" smtClean="0"/>
              <a:t>Sviluppare il settore </a:t>
            </a:r>
            <a:r>
              <a:rPr lang="it-IT" sz="2600" dirty="0" smtClean="0">
                <a:solidFill>
                  <a:srgbClr val="FF0000"/>
                </a:solidFill>
              </a:rPr>
              <a:t>congressuale</a:t>
            </a:r>
          </a:p>
          <a:p>
            <a:r>
              <a:rPr lang="it-IT" sz="2600" dirty="0" smtClean="0"/>
              <a:t>Realizzare aree attrezzate per i </a:t>
            </a:r>
            <a:r>
              <a:rPr lang="it-IT" sz="2600" dirty="0" smtClean="0">
                <a:solidFill>
                  <a:srgbClr val="FF0000"/>
                </a:solidFill>
              </a:rPr>
              <a:t>camper</a:t>
            </a:r>
          </a:p>
          <a:p>
            <a:r>
              <a:rPr lang="it-IT" sz="2600" dirty="0" smtClean="0"/>
              <a:t>Valorizzare e riqualificare l’area turistica della </a:t>
            </a:r>
            <a:r>
              <a:rPr lang="it-IT" sz="2600" dirty="0" smtClean="0">
                <a:solidFill>
                  <a:srgbClr val="FF0000"/>
                </a:solidFill>
              </a:rPr>
              <a:t>Mazzanta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dirty="0" smtClean="0"/>
              <a:t>Movimento 5 Stelle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b="1" dirty="0" smtClean="0"/>
              <a:t>Programma Elettorale Rosignano 2014-2018</a:t>
            </a:r>
            <a:endParaRPr lang="it-IT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data:image/jpeg;base64,/9j/4AAQSkZJRgABAQAAAQABAAD/2wCEAAkGBxAPDxAPEBQPDw8PDw0ODw8PDw8PDQ8PFBEWFhURFRQYHSggGBolHRQUITEhJSkrLi4uFx8zODMsNygtLisBCgoKDg0OFBAQGywcHBwsLiwsLCwsLCwsLCwsLCwsLCwsLCwsLCwsLCwsNyw3LCwsLCwsLCwrLCwsLCwuKzc3LP/AABEIAMIBAwMBIgACEQEDEQH/xAAbAAACAwEBAQAAAAAAAAAAAAACAwABBAUGB//EADkQAAIBAwIDBQUHAwQDAAAAAAABAgMREgQhBTFBE1FhcYEGIlKRoRQykrHB0fAjQmIVcoLxFkOi/8QAGgEBAQEBAQEBAAAAAAAAAAAAAQACAwUEBv/EACMRAQACAgICAwADAQAAAAAAAAABEQISAxMxQSEiUQRhcTL/2gAMAwEAAhEDEQA/AOakEkWkEkfoXkhSLSCsFYRYFEJRCSLsIsKiXiFiWokLCol4h2JYVYbEsHYtIhYLExDsSxKwWJYZiTElZdiYjMSYkrKxJiMxKaJWXiVYbiU4kbKxKaG2KxBE4lNDWgWgNlNA4jXEpxA2S0C4jmgWiJLQLQ5oBoySsSDMSEWxIJIJItI2wFRCxCSCSIASLxDxCSFmS1ELENRLsIAol4h4l4ki8S8RmJeIoqxeIzEvEkViTEbiTEgViTEbiTEiViViNxJiSJxJiNxKxBEuJTiOxKcSJGJTQ7EpoCQ4gtD3EFxAktAOI9xBcQMENAuI9xAcQkk4lDbEAtaQSiGolqJtkKQSQSiEokAJBYh2LURYAkXiMUS8RQLF4hqJaiQLxLxGYlqIovEmI3EmJIrEvEbiTEkViViOxJiSJxJiOxKxBE4lOI7EmJEhxKcRziU4giHEFxNDiC4kSHEFxHuILiBIcQHE0YguIFncQXEe0C4g0z4kG4lgbalEJRDUQlEYZAohYhqIWIgvEJRDUQlEWC0gsQ1EJREF4hYhqISiVorEvEbiTErReJeI3EmJWisSYjcS8StE4kxHYkxK0TiViOxJiRJcQcR+JWJWicQXEe4lOIIhxBxNGILiRZ3EFxNDiC4hZZ3EFxNDiA4hZZ3EFxHuILiDUM+JBuJCTUohqISiGohaAohKISiEojbIFEJRDSCURsTAFEtRGKISiViilEJRGKIWI2CsS8RuJaiVorEiiNxLxK0ViTEdiTErROJMR2JMStE4kxHOJMQtEYkxHYlYlZIxKcR+JTiVpncQXE0OILiFmmdxBcTQ4guIWWdxAcTQ4guJWWZxBcTQ4gOIW0RiQbiQrTQkGkXFDFExsaAohKIaiEkOw1AohKIaiEkWzNAUQsQ1EtIdhQVEtRDSLsWyoGJeIxRLSLZUXiWojLExLYUXiTEbiTEtlRWJeIzEvEtlRWJMRtisS2NFYlYjrFOJbKiXEpxHOJTiGxojEFxHuILiWyohxBcR7iC0GxpncQHE0NAtBs1TM4gOJocQGisxBGJBuJAtUakGkKjINSMW6UakEhakEpFYo1FpAKQSkNihpBWAUgkysUNItIFSDTK1qiQSRSZdxtarsSxLl3CxqliYkuXcrWqrEsXchWtVWJYsorOqiFlMLWqrFNFlFa1CwWgmUGx1A0AxjBZbLUtgMNgMNmoxA0Aw5GWvrKcPvSivC938i2OpliGJ8Vo/H9JfsQNlqxR47T+Gp8o/uHHjtLuqfJfueft4P6hKHgw2lx3l6KHHKX+f4Rq41R75/gZ5lQ8H8g4rz+THaRvL0q41R75fgkMjxmj8T/BP9jzFvP6jIx8x2HZL064vR+P/AOZ/sGuLUfjX4ZfseXUPMJLz+RWOyXqY8Uo/GvlL9hi4lS+OP1PJqH8sFj5fz0G12y9YuI0vjj8w1r6Xxw+Z5HD+fxEVPfqFrtl7Ba2n8cPxIL7bT+OH4onj3TfiEqb8V6FZjlevWtp/HD8US1q4fFH8SPIdi/Evs2u/6Fcnth69amHxRf8AyQurxCnFfeT8I7s8pGHh+SC7L+bBcmOWPx3ZcbV17rs/EX/5BHe0W7K73f7HE7IJU3y/QLk9uP460ePSltGDb58pPbvLfGam3uXvySjK5ysJLlf0uK12pdHTV5uc4TVP+nZNxu37ze907GM88sYmXXinHPKMW6p7Sz7ZafBqo1KX3XKKS55NcmVPjtZPkvD3Xv5HB4fTlTnOd9q0YSzTeVR2+9bpszetVO6jeV29udr+ZjHkn3MW6Z6xP1iZh0Y8Y1DUngrRV5Nq2K8bhVeKamGGVNLtN6d005q17x33W5ixqO98ve+9z39PUKpSqzcXLJuKai5SbxT52u9jX3cu7j/s/wD1fUWbwg0u6/7gPjNfrGMev3ZXZUKNVKylJLna/u/mVJVXeLnfleOYXk1HJhPi1VeIapJStaL62j9e4TV1Gpury2ayWM4peTs9mHPiFSDadR3W1lZ2+gfCuN06kJRm5rfarFOd1fbdLY5Zckw74Yxk5z1FaezlNRd95N438xH2eb5JvZvZM6NarB1LU5V5XTTljt5c/wBCuJKv7s1Unk9lBpwuttrp7P0OU82fp0jjxecnXqXdltfuZDqrWvqqt7u+0ud/Ihz7OT9a68Qun3fmwowCV/hfyCjBvo/kei8iV8uTYSv3hR08u5jY6R+Q3ALSfei8X3o0R0gyOk/lhuGbZFF969AlS8W/JI3rSrwGx0/kVwrlz4Q8/VGiUr7WgtrbRS9fM1KiGqQXCuWBafxY1ad/xI2qkEqYbQvlh7CXT8jPpp9qm4O6i3F+Z2ow/NHM9nvehVurWrVPdslZ33tboc55ftEO2PHfHOSdhPwDjp5eB0+zLjSNTnDnGOTmfZS1ozqqgVOmoxcm7RinKTfJJc2HZDUceUuctAv4kF9hj4nm+J8bqycuzk6cbNJJK+PxPxONPilRJpSr1crX992+S5I5zzw+iP4mUx5e9p6ODcoZpTcVKKckpYq92l17jmce0iUFCU4STU8t1LGWLtF+N7Hk5UK103fbGybbsueP5l6yv7mfwpNWXVc0cZ5cp/x9OH8fHGp9w6dKyjCN3/Tp06ab52grIJ1Xs77fLbuMeggpRjKo+zTW1087P/Hp6jtROlOKVGNSau71b3jZX6dDnMu0RERToabilT4k+jT/AE2NUqle3uqbj8Vmvm7HH0msWnlGyUpxV5OyaUnyjHu6u/geg0ftU5pKSV+V/wBGh2yZ68fwNDW04tRqKSqtP5d9mxktPSk7qybWz3in8uoOt4tQq7SjFtrdWU4tf7Xs/Q8h7TaqlTpqdD7RTm1lJU6s1Sj/AMJXtfblYzcy3rjD2MdJDvfzT37r2ObxThnZrtYZSkpJxgmllzsm7pbc/Q877KarU6tYu2Gf9Wu9pr1XpyPY16dHGWkhKSeCnGclk8+99/L6hnlrFt8eG81Dzc+L109k4R2/9cVtbe3f6HS4XHUVZ0m2pQipynn6WsmuezOjw3VqrH7PLCUtPilUjDGN7dIu9jbT10opwTaT2vHFNfQoy+FlhMTTP2FaW7pU7v8Azfp/aQyz4O5tylqKmT3fJ/qQxUtXBypjFALENRPQ2eHqCMA1AKMA1BlcrQCiEkGqYapBa0KQaGqkGqRWdCkHFDVSDVJFbUcZaiEojlBLmLqaulD70or1V36BtTePGvAuNFdxnnxeik/vbf4tN+V7GPUe0sKdrQburpucI39OZznkxvy6xw5fjrbR3drePIRV4lQim8k7dFzb7kedrcYqVryxgo9FdtHK1HEMU243kk9t92+VkZnKZdI4Yjy9dD2hpWvOM4eNlJfQzcU4zRq0uzpzTdR2a5Sslk1Z8uR5XU8RX2aUrYvFTV/7rv3fz5eB5R8WnkpRTVr9Ut31sYmbh1jDGJt63V0oOSgn4N74+Kt1Num0dGcXGm1tH/aoys93te+31PMaOvUqQt73JvNQcpYve22/X6minrqdOSgnNXUlPtIbR22S6vzMw6OpTrKF5VFZJYyTV8X0krepydBxGNerKnQjKcucXjltfnfoDruznTs6mX+KUlKK5Jp9OdrHS0E1R08exdPTxybeycpO3OTfXc1ECZO0Ps/qKsr1Hi5b+9ZyXojXpvZ7soTpRm3P3rTdNqCV3tz57nLq+1lWkrRSnHf3pJucld7uXd5bD9F7cU2opxnCdsZWkrN96fT1JMur4dWpXeKlHJPJK9/F335CqcXJ4xTy57dPE9Fw/WqqlN50u0vi23ZpO13bo7o69HhtCcZNpzlycrtJeTVhDyE9dHTxfu9pUdnlKcle3Lbp6HF4rxSVfCErOVZxpKysrSkrr5HseOeyqlTk6E3F2+7P3lJ+fP8AM+eVdJVp6vTwmnl29OyveL3XJhCl9T4NwmFKlGlSSjBc3bdv4u9sqtopJOpCzkpPa+8oLZGrSahW954SWyTW1jPxfiSTp0qfvKTwbbtGN77rwKIwyy+/hZ5cuHHPT/16c7hdCVOpObt/UbT5vdWtz/mxvUE291v0b/U59HUTlW7GajjFJRle2fXc7lPRQ6rJeYZRjE/TwuPLknGJ5Y+3tjaXeQqrU08ZNd22zZDFutNSQ1JAxiEkfVbzNRYIJRKQaK5VIglEiiEkNqkQV7FWIkUKhKfqXn4AKxGh+C5er7WcpZKON3ir3SXS6MU6WLu73T2srL/o76j4FOmnzscMuDGZ9uuPLlDzjr4qSgrOTvJ42k27736sVouHQqS5xjVl385Pnu0j0VTRxfcY58JTd08X3rmjHREeHSOafbz3EFKnV7krLne76+hza2daXLGLdnk9nt0Xqenl7PqTvNykH/oFHqpS5u9zHTnfl07Yrw8xQ4bCvRjCWaaSvi3ZuOyuL/0WnB27K655Wk/oe30+khRVoQaXzHX8EvOx31iYpyubefpa9wSVr8toqzt3W9Dk8VjXryioabGOW86iSdrc73ue1kl4XXgrmDV01Jpuc1bli7HKOCvbr2TPw8jrOCylTaa99SW8VLCyXLr3oQ6FRTVk8FG72b6891b/AKPTV9PHlLOXc3JkUYPaSuuiye3l3FG0eTNenitfp5TlFZSmopZQSx945utq5OypOm2lCPO1vi/yZ9FqUKUud+77zWxnlwyg5JtN+9fdt/LuNRIonh2tVOnTXbO+MVJWVkkrWuuR1NJxyrHKzUobNX5vw/MzR4Jp5Sb99Xe1pXdjdp+CQjFxjKWL5J2dn3iitb7R2SWyve3n+hzOHVY6ivfs3UdL3qc3eKjU+KL5NrxOg/ZCm5JylUlve2yT+R6LTaV04xhGSUYpJRUUrGJmmqmWOOlrTSeDb/3QXP1MXEOG6nZxpOUo3wipRabs7Xdz12kins3v9TbGC6B5bj4fJZ8A4lWjNVYSUs6TpSk1GOz3tbla9z2HD+A1lCHazSmksrScryX5nqpU/ES4M1Y/HDl7Owbu5u/XZfuQ7ZAVOFYJLYWmGpXO74qFiGgE7BKQihIvyAU7BZjYoyLuXsuYnMJSuCob8wXsXKSBvsa2hUiQSsr94F2Gl3hMwqBK68vHmXAZKf8AOgNu7kG0NRAJL0LVNd9g1FJbiZ1FHqZtqhun4mfVJdXst9iq2tVv1ZyNVqnJWXq3+hqDRmoq5fd5dW3uYqs2/wCWB95eJHF/9s3RgMk2gVDyG06Tlysl9Do6Xh7au2vO63M5RDUS5UI2e79EjVDdbWt9bHYhwiMuePPm7m6HCows01bk/ExrBty+HaRSlfey8DrqjFb2t5lyrqCUYrrvJLmB2zZjKfx0xg2/db0RXZPvZULs000+pxqXT4Z40pX2bNumyXN39CLYtPc3VC2gFi3ViubS82ZqvFKMds4X7lJNhZppcSzmPjVHv+sf3IQpzUGiEO74kQ6kQhAC5lohBA0WyEJKGLkQhkr6lkIUmFQQS/UhAbgnUbKRy5PYhDWLUsVRtt332FxIQ7QxJ0Vt8vzLSX5kIWZhr00FklZWtytsdDWpKEbbb9CiGIaM0Lu999lz3Hamb2V3az2vsQhnJrHyGAFUhDi6wfSNN9iEKExV6kt93y72cHX6mopNZz5P+6RCGcm4cHV1pNu8pOzdrtsmgScpX326kIWLMvS0KEHGPux5L+1FEIdGX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data:image/jpeg;base64,/9j/4AAQSkZJRgABAQAAAQABAAD/2wCEAAkGBxAPDxAPEBQPDw8PDw0ODw8PDw8PDQ8PFBEWFhURFRQYHSggGBolHRQUITEhJSkrLi4uFx8zODMsNygtLisBCgoKDg0OFBAQGywcHBwsLiwsLCwsLCwsLCwsLCwsLCwsLCwsLCwsLCwsNyw3LCwsLCwsLCwrLCwsLCwuKzc3LP/AABEIAMIBAwMBIgACEQEDEQH/xAAbAAACAwEBAQAAAAAAAAAAAAACAwABBAUGB//EADkQAAIBAwIDBQUHAwQDAAAAAAABAgMREgQhBTFBE1FhcYEGIlKRoRQykrHB0fAjQmIVcoLxFkOi/8QAGgEBAQEBAQEBAAAAAAAAAAAAAQACAwUEBv/EACMRAQACAgICAwADAQAAAAAAAAABEQISAxMxQSEiUQRhcTL/2gAMAwEAAhEDEQA/AOakEkWkEkfoXkhSLSCsFYRYFEJRCSLsIsKiXiFiWokLCol4h2JYVYbEsHYtIhYLExDsSxKwWJYZiTElZdiYjMSYkrKxJiMxKaJWXiVYbiU4kbKxKaG2KxBE4lNDWgWgNlNA4jXEpxA2S0C4jmgWiJLQLQ5oBoySsSDMSEWxIJIJItI2wFRCxCSCSIASLxDxCSFmS1ELENRLsIAol4h4l4ki8S8RmJeIoqxeIzEvEkViTEbiTEgViTEbiTEiViViNxJiSJxJiNxKxBEuJTiOxKcSJGJTQ7EpoCQ4gtD3EFxAktAOI9xBcQMENAuI9xAcQkk4lDbEAtaQSiGolqJtkKQSQSiEokAJBYh2LURYAkXiMUS8RQLF4hqJaiQLxLxGYlqIovEmI3EmJIrEvEbiTEkViViOxJiSJxJiOxKxBE4lOI7EmJEhxKcRziU4giHEFxNDiC4kSHEFxHuILiBIcQHE0YguIFncQXEe0C4g0z4kG4lgbalEJRDUQlEYZAohYhqIWIgvEJRDUQlEWC0gsQ1EJREF4hYhqISiVorEvEbiTErReJeI3EmJWisSYjcS8StE4kxHYkxK0TiViOxJiRJcQcR+JWJWicQXEe4lOIIhxBxNGILiRZ3EFxNDiC4hZZ3EFxNDiA4hZZ3EFxHuILiDUM+JBuJCTUohqISiGohaAohKISiEojbIFEJRDSCURsTAFEtRGKISiViilEJRGKIWI2CsS8RuJaiVorEiiNxLxK0ViTEdiTErROJMR2JMStE4kxHOJMQtEYkxHYlYlZIxKcR+JTiVpncQXE0OILiFmmdxBcTQ4guIWWdxAcTQ4guJWWZxBcTQ4gOIW0RiQbiQrTQkGkXFDFExsaAohKIaiEkOw1AohKIaiEkWzNAUQsQ1EtIdhQVEtRDSLsWyoGJeIxRLSLZUXiWojLExLYUXiTEbiTEtlRWJeIzEvEtlRWJMRtisS2NFYlYjrFOJbKiXEpxHOJTiGxojEFxHuILiWyohxBcR7iC0GxpncQHE0NAtBs1TM4gOJocQGisxBGJBuJAtUakGkKjINSMW6UakEhakEpFYo1FpAKQSkNihpBWAUgkysUNItIFSDTK1qiQSRSZdxtarsSxLl3CxqliYkuXcrWqrEsXchWtVWJYsorOqiFlMLWqrFNFlFa1CwWgmUGx1A0AxjBZbLUtgMNgMNmoxA0Aw5GWvrKcPvSivC938i2OpliGJ8Vo/H9JfsQNlqxR47T+Gp8o/uHHjtLuqfJfueft4P6hKHgw2lx3l6KHHKX+f4Rq41R75/gZ5lQ8H8g4rz+THaRvL0q41R75fgkMjxmj8T/BP9jzFvP6jIx8x2HZL064vR+P/AOZ/sGuLUfjX4ZfseXUPMJLz+RWOyXqY8Uo/GvlL9hi4lS+OP1PJqH8sFj5fz0G12y9YuI0vjj8w1r6Xxw+Z5HD+fxEVPfqFrtl7Ba2n8cPxIL7bT+OH4onj3TfiEqb8V6FZjlevWtp/HD8US1q4fFH8SPIdi/Evs2u/6Fcnth69amHxRf8AyQurxCnFfeT8I7s8pGHh+SC7L+bBcmOWPx3ZcbV17rs/EX/5BHe0W7K73f7HE7IJU3y/QLk9uP460ePSltGDb58pPbvLfGam3uXvySjK5ysJLlf0uK12pdHTV5uc4TVP+nZNxu37ze907GM88sYmXXinHPKMW6p7Sz7ZafBqo1KX3XKKS55NcmVPjtZPkvD3Xv5HB4fTlTnOd9q0YSzTeVR2+9bpszetVO6jeV29udr+ZjHkn3MW6Z6xP1iZh0Y8Y1DUngrRV5Nq2K8bhVeKamGGVNLtN6d005q17x33W5ixqO98ve+9z39PUKpSqzcXLJuKai5SbxT52u9jX3cu7j/s/wD1fUWbwg0u6/7gPjNfrGMev3ZXZUKNVKylJLna/u/mVJVXeLnfleOYXk1HJhPi1VeIapJStaL62j9e4TV1Gpury2ayWM4peTs9mHPiFSDadR3W1lZ2+gfCuN06kJRm5rfarFOd1fbdLY5Zckw74Yxk5z1FaezlNRd95N438xH2eb5JvZvZM6NarB1LU5V5XTTljt5c/wBCuJKv7s1Unk9lBpwuttrp7P0OU82fp0jjxecnXqXdltfuZDqrWvqqt7u+0ud/Ihz7OT9a68Qun3fmwowCV/hfyCjBvo/kei8iV8uTYSv3hR08u5jY6R+Q3ALSfei8X3o0R0gyOk/lhuGbZFF969AlS8W/JI3rSrwGx0/kVwrlz4Q8/VGiUr7WgtrbRS9fM1KiGqQXCuWBafxY1ad/xI2qkEqYbQvlh7CXT8jPpp9qm4O6i3F+Z2ow/NHM9nvehVurWrVPdslZ33tboc55ftEO2PHfHOSdhPwDjp5eB0+zLjSNTnDnGOTmfZS1ozqqgVOmoxcm7RinKTfJJc2HZDUceUuctAv4kF9hj4nm+J8bqycuzk6cbNJJK+PxPxONPilRJpSr1crX992+S5I5zzw+iP4mUx5e9p6ODcoZpTcVKKckpYq92l17jmce0iUFCU4STU8t1LGWLtF+N7Hk5UK103fbGybbsueP5l6yv7mfwpNWXVc0cZ5cp/x9OH8fHGp9w6dKyjCN3/Tp06ab52grIJ1Xs77fLbuMeggpRjKo+zTW1087P/Hp6jtROlOKVGNSau71b3jZX6dDnMu0RERToabilT4k+jT/AE2NUqle3uqbj8Vmvm7HH0msWnlGyUpxV5OyaUnyjHu6u/geg0ftU5pKSV+V/wBGh2yZ68fwNDW04tRqKSqtP5d9mxktPSk7qybWz3in8uoOt4tQq7SjFtrdWU4tf7Xs/Q8h7TaqlTpqdD7RTm1lJU6s1Sj/AMJXtfblYzcy3rjD2MdJDvfzT37r2ObxThnZrtYZSkpJxgmllzsm7pbc/Q877KarU6tYu2Gf9Wu9pr1XpyPY16dHGWkhKSeCnGclk8+99/L6hnlrFt8eG81Dzc+L109k4R2/9cVtbe3f6HS4XHUVZ0m2pQipynn6WsmuezOjw3VqrH7PLCUtPilUjDGN7dIu9jbT10opwTaT2vHFNfQoy+FlhMTTP2FaW7pU7v8Azfp/aQyz4O5tylqKmT3fJ/qQxUtXBypjFALENRPQ2eHqCMA1AKMA1BlcrQCiEkGqYapBa0KQaGqkGqRWdCkHFDVSDVJFbUcZaiEojlBLmLqaulD70or1V36BtTePGvAuNFdxnnxeik/vbf4tN+V7GPUe0sKdrQburpucI39OZznkxvy6xw5fjrbR3drePIRV4lQim8k7dFzb7kedrcYqVryxgo9FdtHK1HEMU243kk9t92+VkZnKZdI4Yjy9dD2hpWvOM4eNlJfQzcU4zRq0uzpzTdR2a5Sslk1Z8uR5XU8RX2aUrYvFTV/7rv3fz5eB5R8WnkpRTVr9Ut31sYmbh1jDGJt63V0oOSgn4N74+Kt1Num0dGcXGm1tH/aoys93te+31PMaOvUqQt73JvNQcpYve22/X6minrqdOSgnNXUlPtIbR22S6vzMw6OpTrKF5VFZJYyTV8X0krepydBxGNerKnQjKcucXjltfnfoDruznTs6mX+KUlKK5Jp9OdrHS0E1R08exdPTxybeycpO3OTfXc1ECZO0Ps/qKsr1Hi5b+9ZyXojXpvZ7soTpRm3P3rTdNqCV3tz57nLq+1lWkrRSnHf3pJucld7uXd5bD9F7cU2opxnCdsZWkrN96fT1JMur4dWpXeKlHJPJK9/F335CqcXJ4xTy57dPE9Fw/WqqlN50u0vi23ZpO13bo7o69HhtCcZNpzlycrtJeTVhDyE9dHTxfu9pUdnlKcle3Lbp6HF4rxSVfCErOVZxpKysrSkrr5HseOeyqlTk6E3F2+7P3lJ+fP8AM+eVdJVp6vTwmnl29OyveL3XJhCl9T4NwmFKlGlSSjBc3bdv4u9sqtopJOpCzkpPa+8oLZGrSahW954SWyTW1jPxfiSTp0qfvKTwbbtGN77rwKIwyy+/hZ5cuHHPT/16c7hdCVOpObt/UbT5vdWtz/mxvUE291v0b/U59HUTlW7GajjFJRle2fXc7lPRQ6rJeYZRjE/TwuPLknGJ5Y+3tjaXeQqrU08ZNd22zZDFutNSQ1JAxiEkfVbzNRYIJRKQaK5VIglEiiEkNqkQV7FWIkUKhKfqXn4AKxGh+C5er7WcpZKON3ir3SXS6MU6WLu73T2srL/o76j4FOmnzscMuDGZ9uuPLlDzjr4qSgrOTvJ42k27736sVouHQqS5xjVl385Pnu0j0VTRxfcY58JTd08X3rmjHREeHSOafbz3EFKnV7krLne76+hza2daXLGLdnk9nt0Xqenl7PqTvNykH/oFHqpS5u9zHTnfl07Yrw8xQ4bCvRjCWaaSvi3ZuOyuL/0WnB27K655Wk/oe30+khRVoQaXzHX8EvOx31iYpyubefpa9wSVr8toqzt3W9Dk8VjXryioabGOW86iSdrc73ue1kl4XXgrmDV01Jpuc1bli7HKOCvbr2TPw8jrOCylTaa99SW8VLCyXLr3oQ6FRTVk8FG72b6891b/AKPTV9PHlLOXc3JkUYPaSuuiye3l3FG0eTNenitfp5TlFZSmopZQSx945utq5OypOm2lCPO1vi/yZ9FqUKUud+77zWxnlwyg5JtN+9fdt/LuNRIonh2tVOnTXbO+MVJWVkkrWuuR1NJxyrHKzUobNX5vw/MzR4Jp5Sb99Xe1pXdjdp+CQjFxjKWL5J2dn3iitb7R2SWyve3n+hzOHVY6ivfs3UdL3qc3eKjU+KL5NrxOg/ZCm5JylUlve2yT+R6LTaV04xhGSUYpJRUUrGJmmqmWOOlrTSeDb/3QXP1MXEOG6nZxpOUo3wipRabs7Xdz12kins3v9TbGC6B5bj4fJZ8A4lWjNVYSUs6TpSk1GOz3tbla9z2HD+A1lCHazSmksrScryX5nqpU/ES4M1Y/HDl7Owbu5u/XZfuQ7ZAVOFYJLYWmGpXO74qFiGgE7BKQihIvyAU7BZjYoyLuXsuYnMJSuCob8wXsXKSBvsa2hUiQSsr94F2Gl3hMwqBK68vHmXAZKf8AOgNu7kG0NRAJL0LVNd9g1FJbiZ1FHqZtqhun4mfVJdXst9iq2tVv1ZyNVqnJWXq3+hqDRmoq5fd5dW3uYqs2/wCWB95eJHF/9s3RgMk2gVDyG06Tlysl9Do6Xh7au2vO63M5RDUS5UI2e79EjVDdbWt9bHYhwiMuePPm7m6HCows01bk/ExrBty+HaRSlfey8DrqjFb2t5lyrqCUYrrvJLmB2zZjKfx0xg2/db0RXZPvZULs000+pxqXT4Z40pX2bNumyXN39CLYtPc3VC2gFi3ViubS82ZqvFKMds4X7lJNhZppcSzmPjVHv+sf3IQpzUGiEO74kQ6kQhAC5lohBA0WyEJKGLkQhkr6lkIUmFQQS/UhAbgnUbKRy5PYhDWLUsVRtt332FxIQ7QxJ0Vt8vzLSX5kIWZhr00FklZWtytsdDWpKEbbb9CiGIaM0Lu999lz3Hamb2V3az2vsQhnJrHyGAFUhDi6wfSNN9iEKExV6kt93y72cHX6mopNZz5P+6RCGcm4cHV1pNu8pOzdrtsmgScpX326kIWLMvS0KEHGPux5L+1FEIdGX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8" descr="data:image/jpeg;base64,/9j/4AAQSkZJRgABAQAAAQABAAD/2wCEAAkGBxAPDxAPEBQPDw8PDw0ODw8PDw8PDQ8PFBEWFhURFRQYHSggGBolHRQUITEhJSkrLi4uFx8zODMsNygtLisBCgoKDg0OFBAQGywcHBwsLiwsLCwsLCwsLCwsLCwsLCwsLCwsLCwsLCwsNyw3LCwsLCwsLCwrLCwsLCwuKzc3LP/AABEIAMIBAwMBIgACEQEDEQH/xAAbAAACAwEBAQAAAAAAAAAAAAACAwABBAUGB//EADkQAAIBAwIDBQUHAwQDAAAAAAABAgMREgQhBTFBE1FhcYEGIlKRoRQykrHB0fAjQmIVcoLxFkOi/8QAGgEBAQEBAQEBAAAAAAAAAAAAAQACAwUEBv/EACMRAQACAgICAwADAQAAAAAAAAABEQISAxMxQSEiUQRhcTL/2gAMAwEAAhEDEQA/AOakEkWkEkfoXkhSLSCsFYRYFEJRCSLsIsKiXiFiWokLCol4h2JYVYbEsHYtIhYLExDsSxKwWJYZiTElZdiYjMSYkrKxJiMxKaJWXiVYbiU4kbKxKaG2KxBE4lNDWgWgNlNA4jXEpxA2S0C4jmgWiJLQLQ5oBoySsSDMSEWxIJIJItI2wFRCxCSCSIASLxDxCSFmS1ELENRLsIAol4h4l4ki8S8RmJeIoqxeIzEvEkViTEbiTEgViTEbiTEiViViNxJiSJxJiNxKxBEuJTiOxKcSJGJTQ7EpoCQ4gtD3EFxAktAOI9xBcQMENAuI9xAcQkk4lDbEAtaQSiGolqJtkKQSQSiEokAJBYh2LURYAkXiMUS8RQLF4hqJaiQLxLxGYlqIovEmI3EmJIrEvEbiTEkViViOxJiSJxJiOxKxBE4lOI7EmJEhxKcRziU4giHEFxNDiC4kSHEFxHuILiBIcQHE0YguIFncQXEe0C4g0z4kG4lgbalEJRDUQlEYZAohYhqIWIgvEJRDUQlEWC0gsQ1EJREF4hYhqISiVorEvEbiTErReJeI3EmJWisSYjcS8StE4kxHYkxK0TiViOxJiRJcQcR+JWJWicQXEe4lOIIhxBxNGILiRZ3EFxNDiC4hZZ3EFxNDiA4hZZ3EFxHuILiDUM+JBuJCTUohqISiGohaAohKISiEojbIFEJRDSCURsTAFEtRGKISiViilEJRGKIWI2CsS8RuJaiVorEiiNxLxK0ViTEdiTErROJMR2JMStE4kxHOJMQtEYkxHYlYlZIxKcR+JTiVpncQXE0OILiFmmdxBcTQ4guIWWdxAcTQ4guJWWZxBcTQ4gOIW0RiQbiQrTQkGkXFDFExsaAohKIaiEkOw1AohKIaiEkWzNAUQsQ1EtIdhQVEtRDSLsWyoGJeIxRLSLZUXiWojLExLYUXiTEbiTEtlRWJeIzEvEtlRWJMRtisS2NFYlYjrFOJbKiXEpxHOJTiGxojEFxHuILiWyohxBcR7iC0GxpncQHE0NAtBs1TM4gOJocQGisxBGJBuJAtUakGkKjINSMW6UakEhakEpFYo1FpAKQSkNihpBWAUgkysUNItIFSDTK1qiQSRSZdxtarsSxLl3CxqliYkuXcrWqrEsXchWtVWJYsorOqiFlMLWqrFNFlFa1CwWgmUGx1A0AxjBZbLUtgMNgMNmoxA0Aw5GWvrKcPvSivC938i2OpliGJ8Vo/H9JfsQNlqxR47T+Gp8o/uHHjtLuqfJfueft4P6hKHgw2lx3l6KHHKX+f4Rq41R75/gZ5lQ8H8g4rz+THaRvL0q41R75fgkMjxmj8T/BP9jzFvP6jIx8x2HZL064vR+P/AOZ/sGuLUfjX4ZfseXUPMJLz+RWOyXqY8Uo/GvlL9hi4lS+OP1PJqH8sFj5fz0G12y9YuI0vjj8w1r6Xxw+Z5HD+fxEVPfqFrtl7Ba2n8cPxIL7bT+OH4onj3TfiEqb8V6FZjlevWtp/HD8US1q4fFH8SPIdi/Evs2u/6Fcnth69amHxRf8AyQurxCnFfeT8I7s8pGHh+SC7L+bBcmOWPx3ZcbV17rs/EX/5BHe0W7K73f7HE7IJU3y/QLk9uP460ePSltGDb58pPbvLfGam3uXvySjK5ysJLlf0uK12pdHTV5uc4TVP+nZNxu37ze907GM88sYmXXinHPKMW6p7Sz7ZafBqo1KX3XKKS55NcmVPjtZPkvD3Xv5HB4fTlTnOd9q0YSzTeVR2+9bpszetVO6jeV29udr+ZjHkn3MW6Z6xP1iZh0Y8Y1DUngrRV5Nq2K8bhVeKamGGVNLtN6d005q17x33W5ixqO98ve+9z39PUKpSqzcXLJuKai5SbxT52u9jX3cu7j/s/wD1fUWbwg0u6/7gPjNfrGMev3ZXZUKNVKylJLna/u/mVJVXeLnfleOYXk1HJhPi1VeIapJStaL62j9e4TV1Gpury2ayWM4peTs9mHPiFSDadR3W1lZ2+gfCuN06kJRm5rfarFOd1fbdLY5Zckw74Yxk5z1FaezlNRd95N438xH2eb5JvZvZM6NarB1LU5V5XTTljt5c/wBCuJKv7s1Unk9lBpwuttrp7P0OU82fp0jjxecnXqXdltfuZDqrWvqqt7u+0ud/Ihz7OT9a68Qun3fmwowCV/hfyCjBvo/kei8iV8uTYSv3hR08u5jY6R+Q3ALSfei8X3o0R0gyOk/lhuGbZFF969AlS8W/JI3rSrwGx0/kVwrlz4Q8/VGiUr7WgtrbRS9fM1KiGqQXCuWBafxY1ad/xI2qkEqYbQvlh7CXT8jPpp9qm4O6i3F+Z2ow/NHM9nvehVurWrVPdslZ33tboc55ftEO2PHfHOSdhPwDjp5eB0+zLjSNTnDnGOTmfZS1ozqqgVOmoxcm7RinKTfJJc2HZDUceUuctAv4kF9hj4nm+J8bqycuzk6cbNJJK+PxPxONPilRJpSr1crX992+S5I5zzw+iP4mUx5e9p6ODcoZpTcVKKckpYq92l17jmce0iUFCU4STU8t1LGWLtF+N7Hk5UK103fbGybbsueP5l6yv7mfwpNWXVc0cZ5cp/x9OH8fHGp9w6dKyjCN3/Tp06ab52grIJ1Xs77fLbuMeggpRjKo+zTW1087P/Hp6jtROlOKVGNSau71b3jZX6dDnMu0RERToabilT4k+jT/AE2NUqle3uqbj8Vmvm7HH0msWnlGyUpxV5OyaUnyjHu6u/geg0ftU5pKSV+V/wBGh2yZ68fwNDW04tRqKSqtP5d9mxktPSk7qybWz3in8uoOt4tQq7SjFtrdWU4tf7Xs/Q8h7TaqlTpqdD7RTm1lJU6s1Sj/AMJXtfblYzcy3rjD2MdJDvfzT37r2ObxThnZrtYZSkpJxgmllzsm7pbc/Q877KarU6tYu2Gf9Wu9pr1XpyPY16dHGWkhKSeCnGclk8+99/L6hnlrFt8eG81Dzc+L109k4R2/9cVtbe3f6HS4XHUVZ0m2pQipynn6WsmuezOjw3VqrH7PLCUtPilUjDGN7dIu9jbT10opwTaT2vHFNfQoy+FlhMTTP2FaW7pU7v8Azfp/aQyz4O5tylqKmT3fJ/qQxUtXBypjFALENRPQ2eHqCMA1AKMA1BlcrQCiEkGqYapBa0KQaGqkGqRWdCkHFDVSDVJFbUcZaiEojlBLmLqaulD70or1V36BtTePGvAuNFdxnnxeik/vbf4tN+V7GPUe0sKdrQburpucI39OZznkxvy6xw5fjrbR3drePIRV4lQim8k7dFzb7kedrcYqVryxgo9FdtHK1HEMU243kk9t92+VkZnKZdI4Yjy9dD2hpWvOM4eNlJfQzcU4zRq0uzpzTdR2a5Sslk1Z8uR5XU8RX2aUrYvFTV/7rv3fz5eB5R8WnkpRTVr9Ut31sYmbh1jDGJt63V0oOSgn4N74+Kt1Num0dGcXGm1tH/aoys93te+31PMaOvUqQt73JvNQcpYve22/X6minrqdOSgnNXUlPtIbR22S6vzMw6OpTrKF5VFZJYyTV8X0krepydBxGNerKnQjKcucXjltfnfoDruznTs6mX+KUlKK5Jp9OdrHS0E1R08exdPTxybeycpO3OTfXc1ECZO0Ps/qKsr1Hi5b+9ZyXojXpvZ7soTpRm3P3rTdNqCV3tz57nLq+1lWkrRSnHf3pJucld7uXd5bD9F7cU2opxnCdsZWkrN96fT1JMur4dWpXeKlHJPJK9/F335CqcXJ4xTy57dPE9Fw/WqqlN50u0vi23ZpO13bo7o69HhtCcZNpzlycrtJeTVhDyE9dHTxfu9pUdnlKcle3Lbp6HF4rxSVfCErOVZxpKysrSkrr5HseOeyqlTk6E3F2+7P3lJ+fP8AM+eVdJVp6vTwmnl29OyveL3XJhCl9T4NwmFKlGlSSjBc3bdv4u9sqtopJOpCzkpPa+8oLZGrSahW954SWyTW1jPxfiSTp0qfvKTwbbtGN77rwKIwyy+/hZ5cuHHPT/16c7hdCVOpObt/UbT5vdWtz/mxvUE291v0b/U59HUTlW7GajjFJRle2fXc7lPRQ6rJeYZRjE/TwuPLknGJ5Y+3tjaXeQqrU08ZNd22zZDFutNSQ1JAxiEkfVbzNRYIJRKQaK5VIglEiiEkNqkQV7FWIkUKhKfqXn4AKxGh+C5er7WcpZKON3ir3SXS6MU6WLu73T2srL/o76j4FOmnzscMuDGZ9uuPLlDzjr4qSgrOTvJ42k27736sVouHQqS5xjVl385Pnu0j0VTRxfcY58JTd08X3rmjHREeHSOafbz3EFKnV7krLne76+hza2daXLGLdnk9nt0Xqenl7PqTvNykH/oFHqpS5u9zHTnfl07Yrw8xQ4bCvRjCWaaSvi3ZuOyuL/0WnB27K655Wk/oe30+khRVoQaXzHX8EvOx31iYpyubefpa9wSVr8toqzt3W9Dk8VjXryioabGOW86iSdrc73ue1kl4XXgrmDV01Jpuc1bli7HKOCvbr2TPw8jrOCylTaa99SW8VLCyXLr3oQ6FRTVk8FG72b6891b/AKPTV9PHlLOXc3JkUYPaSuuiye3l3FG0eTNenitfp5TlFZSmopZQSx945utq5OypOm2lCPO1vi/yZ9FqUKUud+77zWxnlwyg5JtN+9fdt/LuNRIonh2tVOnTXbO+MVJWVkkrWuuR1NJxyrHKzUobNX5vw/MzR4Jp5Sb99Xe1pXdjdp+CQjFxjKWL5J2dn3iitb7R2SWyve3n+hzOHVY6ivfs3UdL3qc3eKjU+KL5NrxOg/ZCm5JylUlve2yT+R6LTaV04xhGSUYpJRUUrGJmmqmWOOlrTSeDb/3QXP1MXEOG6nZxpOUo3wipRabs7Xdz12kins3v9TbGC6B5bj4fJZ8A4lWjNVYSUs6TpSk1GOz3tbla9z2HD+A1lCHazSmksrScryX5nqpU/ES4M1Y/HDl7Owbu5u/XZfuQ7ZAVOFYJLYWmGpXO74qFiGgE7BKQihIvyAU7BZjYoyLuXsuYnMJSuCob8wXsXKSBvsa2hUiQSsr94F2Gl3hMwqBK68vHmXAZKf8AOgNu7kG0NRAJL0LVNd9g1FJbiZ1FHqZtqhun4mfVJdXst9iq2tVv1ZyNVqnJWXq3+hqDRmoq5fd5dW3uYqs2/wCWB95eJHF/9s3RgMk2gVDyG06Tlysl9Do6Xh7au2vO63M5RDUS5UI2e79EjVDdbWt9bHYhwiMuePPm7m6HCows01bk/ExrBty+HaRSlfey8DrqjFb2t5lyrqCUYrrvJLmB2zZjKfx0xg2/db0RXZPvZULs000+pxqXT4Z40pX2bNumyXN39CLYtPc3VC2gFi3ViubS82ZqvFKMds4X7lJNhZppcSzmPjVHv+sf3IQpzUGiEO74kQ6kQhAC5lohBA0WyEJKGLkQhkr6lkIUmFQQS/UhAbgnUbKRy5PYhDWLUsVRtt332FxIQ7QxJ0Vt8vzLSX5kIWZhr00FklZWtytsdDWpKEbbb9CiGIaM0Lu999lz3Hamb2V3az2vsQhnJrHyGAFUhDi6wfSNN9iEKExV6kt93y72cHX6mopNZz5P+6RCGcm4cHV1pNu8pOzdrtsmgScpX326kIWLMvS0KEHGPux5L+1FEIdGX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36" y="5805264"/>
            <a:ext cx="1224109" cy="91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856" y="5805264"/>
            <a:ext cx="1195797" cy="89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5808604"/>
            <a:ext cx="1340967" cy="89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1720"/>
            <a:ext cx="1368152" cy="91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056" y="3717032"/>
            <a:ext cx="1720327" cy="119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93408"/>
            <a:ext cx="1800200" cy="123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4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8943" y="1196752"/>
            <a:ext cx="8229600" cy="52565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600" b="1" dirty="0" smtClean="0"/>
              <a:t>BILANCIO E PARTECIPATE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Obiettivi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Ridurre il debito </a:t>
            </a:r>
            <a:r>
              <a:rPr lang="it-IT" sz="2600" dirty="0" smtClean="0"/>
              <a:t>del Comune di Rosignano</a:t>
            </a:r>
          </a:p>
          <a:p>
            <a:pPr>
              <a:spcBef>
                <a:spcPts val="600"/>
              </a:spcBef>
            </a:pPr>
            <a:r>
              <a:rPr lang="it-IT" sz="2600" dirty="0">
                <a:solidFill>
                  <a:srgbClr val="FF0000"/>
                </a:solidFill>
              </a:rPr>
              <a:t>Trasparenza </a:t>
            </a:r>
            <a:r>
              <a:rPr lang="it-IT" sz="2600" dirty="0" smtClean="0">
                <a:solidFill>
                  <a:srgbClr val="FF0000"/>
                </a:solidFill>
              </a:rPr>
              <a:t>e Partecipazione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Azioni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Taglio di ogni </a:t>
            </a:r>
            <a:r>
              <a:rPr lang="it-IT" sz="2600" dirty="0" smtClean="0">
                <a:solidFill>
                  <a:srgbClr val="FF0000"/>
                </a:solidFill>
              </a:rPr>
              <a:t>spreco</a:t>
            </a:r>
            <a:r>
              <a:rPr lang="it-IT" sz="2600" dirty="0" smtClean="0"/>
              <a:t> e delle </a:t>
            </a:r>
            <a:r>
              <a:rPr lang="it-IT" sz="2600" dirty="0" smtClean="0">
                <a:solidFill>
                  <a:srgbClr val="FF0000"/>
                </a:solidFill>
              </a:rPr>
              <a:t>consulenze esterne </a:t>
            </a:r>
            <a:r>
              <a:rPr lang="it-IT" sz="2600" dirty="0" smtClean="0"/>
              <a:t>non vitali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Rendere </a:t>
            </a:r>
            <a:r>
              <a:rPr lang="it-IT" sz="2600" dirty="0" smtClean="0">
                <a:solidFill>
                  <a:srgbClr val="FF0000"/>
                </a:solidFill>
              </a:rPr>
              <a:t>efficiente</a:t>
            </a:r>
            <a:r>
              <a:rPr lang="it-IT" sz="2600" dirty="0" smtClean="0"/>
              <a:t> la macchina comunale</a:t>
            </a:r>
            <a:endParaRPr lang="it-IT" sz="2600" dirty="0"/>
          </a:p>
          <a:p>
            <a:pPr>
              <a:spcBef>
                <a:spcPts val="600"/>
              </a:spcBef>
            </a:pPr>
            <a:r>
              <a:rPr lang="it-IT" sz="2600" dirty="0" smtClean="0"/>
              <a:t>Migliorare la </a:t>
            </a:r>
            <a:r>
              <a:rPr lang="it-IT" sz="2600" dirty="0"/>
              <a:t>qualità dei servizi erogati ai cittadini </a:t>
            </a:r>
            <a:r>
              <a:rPr lang="it-IT" sz="2600" dirty="0" smtClean="0"/>
              <a:t>puntando </a:t>
            </a:r>
            <a:r>
              <a:rPr lang="it-IT" sz="2600" dirty="0"/>
              <a:t>alla </a:t>
            </a:r>
            <a:r>
              <a:rPr lang="it-IT" sz="2600" dirty="0">
                <a:solidFill>
                  <a:srgbClr val="FF0000"/>
                </a:solidFill>
              </a:rPr>
              <a:t>valorizzazione delle risorse umane </a:t>
            </a:r>
            <a:r>
              <a:rPr lang="it-IT" sz="2600" dirty="0" smtClean="0"/>
              <a:t>del Comune con investimenti </a:t>
            </a:r>
            <a:r>
              <a:rPr lang="it-IT" sz="2600" dirty="0"/>
              <a:t>sulla </a:t>
            </a:r>
            <a:r>
              <a:rPr lang="it-IT" sz="2600" dirty="0" smtClean="0"/>
              <a:t>formazione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dirty="0" smtClean="0"/>
              <a:t>Movimento 5 Stelle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b="1" dirty="0" smtClean="0"/>
              <a:t>Programma Elettorale Rosignano 2014-2018</a:t>
            </a:r>
            <a:endParaRPr lang="it-IT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41757"/>
            <a:ext cx="1872035" cy="108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65" y="5733256"/>
            <a:ext cx="2075631" cy="9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9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4726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600" b="1" dirty="0" smtClean="0"/>
              <a:t>PARTECIPATE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Obiettivi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Trasparenza </a:t>
            </a:r>
            <a:r>
              <a:rPr lang="it-IT" sz="2600" dirty="0" smtClean="0"/>
              <a:t>e Partecipazione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Riduzione costi e sprechi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Azioni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dirty="0" smtClean="0"/>
              <a:t>L’azienda partecipata dal Comune:</a:t>
            </a:r>
          </a:p>
          <a:p>
            <a:pPr lvl="0"/>
            <a:r>
              <a:rPr lang="it-IT" sz="2600" dirty="0"/>
              <a:t>d</a:t>
            </a:r>
            <a:r>
              <a:rPr lang="it-IT" sz="2600" dirty="0" smtClean="0"/>
              <a:t>eve fornire </a:t>
            </a:r>
            <a:r>
              <a:rPr lang="it-IT" sz="2600" dirty="0" smtClean="0">
                <a:solidFill>
                  <a:srgbClr val="FF0000"/>
                </a:solidFill>
              </a:rPr>
              <a:t>i migliori </a:t>
            </a:r>
            <a:r>
              <a:rPr lang="it-IT" sz="2600" dirty="0">
                <a:solidFill>
                  <a:srgbClr val="FF0000"/>
                </a:solidFill>
              </a:rPr>
              <a:t>servizi </a:t>
            </a:r>
            <a:r>
              <a:rPr lang="it-IT" sz="2600" dirty="0"/>
              <a:t>alla comunità di Rosignano</a:t>
            </a:r>
          </a:p>
          <a:p>
            <a:pPr lvl="0"/>
            <a:r>
              <a:rPr lang="it-IT" sz="2600" dirty="0" smtClean="0"/>
              <a:t>non </a:t>
            </a:r>
            <a:r>
              <a:rPr lang="it-IT" sz="2600" dirty="0"/>
              <a:t>deve portare </a:t>
            </a:r>
            <a:r>
              <a:rPr lang="it-IT" sz="2600" dirty="0" smtClean="0">
                <a:solidFill>
                  <a:srgbClr val="FF0000"/>
                </a:solidFill>
              </a:rPr>
              <a:t>perdite, costi </a:t>
            </a:r>
            <a:r>
              <a:rPr lang="it-IT" sz="2600" dirty="0">
                <a:solidFill>
                  <a:srgbClr val="FF0000"/>
                </a:solidFill>
              </a:rPr>
              <a:t>occulti, esborsi finanziari </a:t>
            </a:r>
          </a:p>
          <a:p>
            <a:pPr lvl="0"/>
            <a:r>
              <a:rPr lang="it-IT" sz="2600" dirty="0" smtClean="0"/>
              <a:t>deve </a:t>
            </a:r>
            <a:r>
              <a:rPr lang="it-IT" sz="2600" dirty="0"/>
              <a:t>rispondere ai requisiti di </a:t>
            </a:r>
            <a:r>
              <a:rPr lang="it-IT" sz="2600" dirty="0">
                <a:solidFill>
                  <a:srgbClr val="FF0000"/>
                </a:solidFill>
              </a:rPr>
              <a:t>massima </a:t>
            </a:r>
            <a:r>
              <a:rPr lang="it-IT" sz="2600" dirty="0" smtClean="0">
                <a:solidFill>
                  <a:srgbClr val="FF0000"/>
                </a:solidFill>
              </a:rPr>
              <a:t>trasparenza</a:t>
            </a:r>
            <a:endParaRPr lang="it-IT" sz="2600" dirty="0">
              <a:solidFill>
                <a:srgbClr val="FF0000"/>
              </a:solidFill>
            </a:endParaRPr>
          </a:p>
          <a:p>
            <a:pPr lvl="0"/>
            <a:r>
              <a:rPr lang="it-IT" sz="2600" dirty="0" smtClean="0"/>
              <a:t>deve </a:t>
            </a:r>
            <a:r>
              <a:rPr lang="it-IT" sz="2600" dirty="0"/>
              <a:t>coinvolgere </a:t>
            </a:r>
            <a:r>
              <a:rPr lang="it-IT" sz="2600" dirty="0">
                <a:solidFill>
                  <a:srgbClr val="FF0000"/>
                </a:solidFill>
              </a:rPr>
              <a:t>solo figure professionali </a:t>
            </a:r>
            <a:r>
              <a:rPr lang="it-IT" sz="2600" dirty="0"/>
              <a:t>e gestionali già </a:t>
            </a:r>
            <a:r>
              <a:rPr lang="it-IT" sz="2600" dirty="0">
                <a:solidFill>
                  <a:srgbClr val="FF0000"/>
                </a:solidFill>
              </a:rPr>
              <a:t>presenti </a:t>
            </a:r>
            <a:r>
              <a:rPr lang="it-IT" sz="2600" dirty="0"/>
              <a:t>nell’organico del Comune</a:t>
            </a:r>
          </a:p>
          <a:p>
            <a:pPr>
              <a:spcBef>
                <a:spcPts val="600"/>
              </a:spcBef>
            </a:pPr>
            <a:endParaRPr lang="it-IT" sz="2600" b="1" dirty="0" smtClean="0">
              <a:solidFill>
                <a:srgbClr val="FF0000"/>
              </a:solidFill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dirty="0" smtClean="0"/>
              <a:t>Movimento 5 Stelle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b="1" dirty="0" smtClean="0"/>
              <a:t>Programma Elettorale Rosignano 2014-2018</a:t>
            </a:r>
            <a:endParaRPr lang="it-IT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2" y="1361249"/>
            <a:ext cx="2230560" cy="149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28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4726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600" b="1" dirty="0" smtClean="0"/>
              <a:t>EDUCAZIONE CIVICA E RETI SOCIALI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Obiettivi</a:t>
            </a:r>
          </a:p>
          <a:p>
            <a:r>
              <a:rPr lang="it-IT" sz="2600" dirty="0" smtClean="0"/>
              <a:t>Diffondere a tutti i livelli la </a:t>
            </a:r>
            <a:r>
              <a:rPr lang="it-IT" sz="2600" dirty="0">
                <a:solidFill>
                  <a:srgbClr val="FF0000"/>
                </a:solidFill>
              </a:rPr>
              <a:t>competenza </a:t>
            </a:r>
            <a:r>
              <a:rPr lang="it-IT" sz="2600" dirty="0"/>
              <a:t>sui </a:t>
            </a:r>
            <a:r>
              <a:rPr lang="it-IT" sz="2600" dirty="0">
                <a:solidFill>
                  <a:srgbClr val="FF0000"/>
                </a:solidFill>
              </a:rPr>
              <a:t>processi democratici</a:t>
            </a:r>
            <a:r>
              <a:rPr lang="it-IT" sz="2600" dirty="0"/>
              <a:t>, sul </a:t>
            </a:r>
            <a:r>
              <a:rPr lang="it-IT" sz="2600" dirty="0">
                <a:solidFill>
                  <a:srgbClr val="FF0000"/>
                </a:solidFill>
              </a:rPr>
              <a:t>funzionamento </a:t>
            </a:r>
            <a:r>
              <a:rPr lang="it-IT" sz="2600" dirty="0"/>
              <a:t>dello Stato e delle Istituzioni Locali </a:t>
            </a:r>
            <a:r>
              <a:rPr lang="it-IT" sz="2600" dirty="0" smtClean="0"/>
              <a:t>e sui </a:t>
            </a:r>
            <a:r>
              <a:rPr lang="it-IT" sz="2600" dirty="0"/>
              <a:t>propri </a:t>
            </a:r>
            <a:r>
              <a:rPr lang="it-IT" sz="2600" dirty="0" smtClean="0">
                <a:solidFill>
                  <a:srgbClr val="FF0000"/>
                </a:solidFill>
              </a:rPr>
              <a:t>doveri</a:t>
            </a:r>
            <a:r>
              <a:rPr lang="it-IT" sz="2600" dirty="0"/>
              <a:t> 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Azioni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Corsi </a:t>
            </a:r>
            <a:r>
              <a:rPr lang="it-IT" sz="2600" dirty="0"/>
              <a:t>di educazione e formazione del </a:t>
            </a:r>
            <a:r>
              <a:rPr lang="it-IT" sz="2600" dirty="0" smtClean="0">
                <a:solidFill>
                  <a:srgbClr val="FF0000"/>
                </a:solidFill>
              </a:rPr>
              <a:t>buon cittadino</a:t>
            </a:r>
          </a:p>
          <a:p>
            <a:pPr>
              <a:spcBef>
                <a:spcPts val="600"/>
              </a:spcBef>
            </a:pPr>
            <a:r>
              <a:rPr lang="it-IT" sz="2600" dirty="0"/>
              <a:t>C</a:t>
            </a:r>
            <a:r>
              <a:rPr lang="it-IT" sz="2600" dirty="0" smtClean="0"/>
              <a:t>onsultazione continua dei </a:t>
            </a:r>
            <a:r>
              <a:rPr lang="it-IT" sz="2600" dirty="0">
                <a:solidFill>
                  <a:srgbClr val="FF0000"/>
                </a:solidFill>
              </a:rPr>
              <a:t>giovani </a:t>
            </a:r>
            <a:r>
              <a:rPr lang="it-IT" sz="2600" dirty="0"/>
              <a:t>della città </a:t>
            </a:r>
            <a:endParaRPr lang="it-IT" sz="2600" dirty="0" smtClean="0"/>
          </a:p>
          <a:p>
            <a:pPr>
              <a:spcBef>
                <a:spcPts val="600"/>
              </a:spcBef>
            </a:pPr>
            <a:r>
              <a:rPr lang="it-IT" sz="2600" dirty="0"/>
              <a:t>O</a:t>
            </a:r>
            <a:r>
              <a:rPr lang="it-IT" sz="2600" dirty="0" smtClean="0"/>
              <a:t>rganizzazione </a:t>
            </a:r>
            <a:r>
              <a:rPr lang="it-IT" sz="2600" dirty="0"/>
              <a:t>di corsi di </a:t>
            </a:r>
            <a:r>
              <a:rPr lang="it-IT" sz="2600" dirty="0" smtClean="0"/>
              <a:t>«arti </a:t>
            </a:r>
            <a:r>
              <a:rPr lang="it-IT" sz="2600" dirty="0"/>
              <a:t>e </a:t>
            </a:r>
            <a:r>
              <a:rPr lang="it-IT" sz="2600" dirty="0" smtClean="0"/>
              <a:t>mestieri» per </a:t>
            </a:r>
            <a:r>
              <a:rPr lang="it-IT" sz="2600" dirty="0" smtClean="0">
                <a:solidFill>
                  <a:srgbClr val="FF0000"/>
                </a:solidFill>
              </a:rPr>
              <a:t>la diffusione del «sapere»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Creazione di </a:t>
            </a:r>
            <a:r>
              <a:rPr lang="it-IT" sz="2600" dirty="0" smtClean="0">
                <a:solidFill>
                  <a:srgbClr val="FF0000"/>
                </a:solidFill>
              </a:rPr>
              <a:t>reti sociali</a:t>
            </a:r>
            <a:r>
              <a:rPr lang="it-IT" sz="2600" dirty="0" smtClean="0"/>
              <a:t>, tra le scuole, le associazioni, gli enti pubblici, il mondo del lavoro e dell’economia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dirty="0" smtClean="0"/>
              <a:t>Movimento 5 Stelle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b="1" dirty="0" smtClean="0"/>
              <a:t>Programma Elettorale Rosignano 2014-2018</a:t>
            </a:r>
            <a:endParaRPr lang="it-IT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00" y="908720"/>
            <a:ext cx="1673746" cy="11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73" y="4437112"/>
            <a:ext cx="1424771" cy="107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10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4726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600" b="1" dirty="0" smtClean="0"/>
              <a:t>IMMIGRAZIONE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Obiettivi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Valorizzare </a:t>
            </a:r>
            <a:r>
              <a:rPr lang="it-IT" sz="2600" dirty="0" smtClean="0"/>
              <a:t>la risorsa immigrazione 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Rispetto delle </a:t>
            </a:r>
            <a:r>
              <a:rPr lang="it-IT" sz="2600" dirty="0">
                <a:solidFill>
                  <a:srgbClr val="FF0000"/>
                </a:solidFill>
              </a:rPr>
              <a:t>regole </a:t>
            </a:r>
            <a:r>
              <a:rPr lang="it-IT" sz="2600" dirty="0"/>
              <a:t>della convivenza civile e </a:t>
            </a:r>
            <a:r>
              <a:rPr lang="it-IT" sz="2600" dirty="0" smtClean="0"/>
              <a:t>delle </a:t>
            </a:r>
            <a:r>
              <a:rPr lang="it-IT" sz="2600" dirty="0"/>
              <a:t>leggi </a:t>
            </a:r>
            <a:r>
              <a:rPr lang="it-IT" sz="2600" dirty="0" smtClean="0"/>
              <a:t>dello Stato da parte di tutti, immigrati e non</a:t>
            </a:r>
            <a:endParaRPr lang="it-IT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Azioni</a:t>
            </a:r>
          </a:p>
          <a:p>
            <a:pPr>
              <a:spcBef>
                <a:spcPts val="600"/>
              </a:spcBef>
            </a:pPr>
            <a:r>
              <a:rPr lang="it-IT" sz="2600" dirty="0"/>
              <a:t>A</a:t>
            </a:r>
            <a:r>
              <a:rPr lang="it-IT" sz="2600" dirty="0" smtClean="0"/>
              <a:t>iutare </a:t>
            </a:r>
            <a:r>
              <a:rPr lang="it-IT" sz="2600" dirty="0"/>
              <a:t>le </a:t>
            </a:r>
            <a:r>
              <a:rPr lang="it-IT" sz="2600" dirty="0">
                <a:solidFill>
                  <a:srgbClr val="FF0000"/>
                </a:solidFill>
              </a:rPr>
              <a:t>associazioni di volontariato </a:t>
            </a:r>
            <a:r>
              <a:rPr lang="it-IT" sz="2600" dirty="0" smtClean="0"/>
              <a:t>del </a:t>
            </a:r>
            <a:r>
              <a:rPr lang="it-IT" sz="2600" dirty="0"/>
              <a:t>territorio </a:t>
            </a:r>
            <a:endParaRPr lang="it-IT" sz="2600" dirty="0" smtClean="0"/>
          </a:p>
          <a:p>
            <a:pPr>
              <a:spcBef>
                <a:spcPts val="600"/>
              </a:spcBef>
            </a:pPr>
            <a:r>
              <a:rPr lang="it-IT" sz="2600" dirty="0"/>
              <a:t>C</a:t>
            </a:r>
            <a:r>
              <a:rPr lang="it-IT" sz="2600" dirty="0" smtClean="0"/>
              <a:t>ombattere </a:t>
            </a:r>
            <a:r>
              <a:rPr lang="it-IT" sz="2600" dirty="0"/>
              <a:t>l'evasione dell'</a:t>
            </a:r>
            <a:r>
              <a:rPr lang="it-IT" sz="2600" dirty="0">
                <a:solidFill>
                  <a:srgbClr val="FF0000"/>
                </a:solidFill>
              </a:rPr>
              <a:t>obbligo scolastico </a:t>
            </a:r>
            <a:r>
              <a:rPr lang="it-IT" sz="2600" dirty="0"/>
              <a:t>per i minori </a:t>
            </a:r>
            <a:r>
              <a:rPr lang="it-IT" sz="2600" dirty="0" smtClean="0"/>
              <a:t>immigrati</a:t>
            </a:r>
            <a:endParaRPr lang="it-IT" sz="2600" dirty="0"/>
          </a:p>
          <a:p>
            <a:pPr>
              <a:spcBef>
                <a:spcPts val="600"/>
              </a:spcBef>
            </a:pPr>
            <a:r>
              <a:rPr lang="it-IT" sz="2600" dirty="0"/>
              <a:t>Favorire </a:t>
            </a:r>
            <a:r>
              <a:rPr lang="it-IT" sz="2600" dirty="0">
                <a:solidFill>
                  <a:srgbClr val="FF0000"/>
                </a:solidFill>
              </a:rPr>
              <a:t>l'integrazione etnica </a:t>
            </a:r>
            <a:r>
              <a:rPr lang="it-IT" sz="2600" dirty="0"/>
              <a:t>con scambi tra le </a:t>
            </a:r>
            <a:r>
              <a:rPr lang="it-IT" sz="2600" dirty="0" smtClean="0"/>
              <a:t>culture</a:t>
            </a:r>
            <a:endParaRPr lang="it-IT" sz="2600" dirty="0"/>
          </a:p>
          <a:p>
            <a:r>
              <a:rPr lang="it-IT" sz="2800" dirty="0" smtClean="0"/>
              <a:t>Istituire, disciplinare la </a:t>
            </a:r>
            <a:r>
              <a:rPr lang="it-IT" sz="2800" dirty="0">
                <a:solidFill>
                  <a:srgbClr val="FF0000"/>
                </a:solidFill>
              </a:rPr>
              <a:t>consulta dei cittadini </a:t>
            </a:r>
            <a:r>
              <a:rPr lang="it-IT" sz="2800" dirty="0" smtClean="0">
                <a:solidFill>
                  <a:srgbClr val="FF0000"/>
                </a:solidFill>
              </a:rPr>
              <a:t>migranti</a:t>
            </a:r>
            <a:r>
              <a:rPr lang="it-IT" sz="2800" dirty="0" smtClean="0"/>
              <a:t>                                 </a:t>
            </a: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>
              <a:spcBef>
                <a:spcPts val="600"/>
              </a:spcBef>
            </a:pPr>
            <a:endParaRPr lang="it-IT" sz="2600" b="1" dirty="0" smtClean="0">
              <a:solidFill>
                <a:srgbClr val="FF0000"/>
              </a:solidFill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dirty="0" smtClean="0"/>
              <a:t>Movimento 5 Stelle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b="1" dirty="0" smtClean="0"/>
              <a:t>Programma Elettorale Rosignano 2014-2018</a:t>
            </a:r>
            <a:endParaRPr lang="it-IT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550" y="1124744"/>
            <a:ext cx="2088947" cy="137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3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4726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600" b="1" dirty="0" smtClean="0"/>
              <a:t>SOCIALE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Obiettivi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 Passare </a:t>
            </a:r>
            <a:r>
              <a:rPr lang="it-IT" sz="2600" dirty="0"/>
              <a:t>da un </a:t>
            </a:r>
            <a:r>
              <a:rPr lang="it-IT" sz="2600" dirty="0" smtClean="0"/>
              <a:t>«welfare </a:t>
            </a:r>
            <a:r>
              <a:rPr lang="it-IT" sz="2600" dirty="0"/>
              <a:t>di </a:t>
            </a:r>
            <a:r>
              <a:rPr lang="it-IT" sz="2600" dirty="0" smtClean="0"/>
              <a:t>stato» a </a:t>
            </a:r>
            <a:r>
              <a:rPr lang="it-IT" sz="2600" dirty="0"/>
              <a:t>un </a:t>
            </a:r>
            <a:r>
              <a:rPr lang="it-IT" sz="2600" dirty="0" smtClean="0">
                <a:solidFill>
                  <a:srgbClr val="FF0000"/>
                </a:solidFill>
              </a:rPr>
              <a:t>«welfare </a:t>
            </a:r>
            <a:r>
              <a:rPr lang="it-IT" sz="2600" dirty="0">
                <a:solidFill>
                  <a:srgbClr val="FF0000"/>
                </a:solidFill>
              </a:rPr>
              <a:t>della </a:t>
            </a:r>
            <a:r>
              <a:rPr lang="it-IT" sz="2600" dirty="0" smtClean="0">
                <a:solidFill>
                  <a:srgbClr val="FF0000"/>
                </a:solidFill>
              </a:rPr>
              <a:t>società»</a:t>
            </a:r>
          </a:p>
          <a:p>
            <a:pPr>
              <a:spcBef>
                <a:spcPts val="600"/>
              </a:spcBef>
            </a:pPr>
            <a:r>
              <a:rPr lang="it-IT" sz="2600" dirty="0"/>
              <a:t>V</a:t>
            </a:r>
            <a:r>
              <a:rPr lang="it-IT" sz="2600" dirty="0" smtClean="0"/>
              <a:t>alorizzare </a:t>
            </a:r>
            <a:r>
              <a:rPr lang="it-IT" sz="2600" dirty="0"/>
              <a:t>la </a:t>
            </a:r>
            <a:r>
              <a:rPr lang="it-IT" sz="2600" dirty="0" smtClean="0">
                <a:solidFill>
                  <a:srgbClr val="FF0000"/>
                </a:solidFill>
              </a:rPr>
              <a:t>«cittadinanza attiva» </a:t>
            </a:r>
            <a:r>
              <a:rPr lang="it-IT" sz="2600" dirty="0" smtClean="0"/>
              <a:t>e coadiuvarla</a:t>
            </a:r>
          </a:p>
          <a:p>
            <a:pPr>
              <a:spcBef>
                <a:spcPts val="600"/>
              </a:spcBef>
            </a:pPr>
            <a:r>
              <a:rPr lang="it-IT" sz="2600" dirty="0"/>
              <a:t>M</a:t>
            </a:r>
            <a:r>
              <a:rPr lang="it-IT" sz="2600" dirty="0" smtClean="0"/>
              <a:t>igliorare </a:t>
            </a:r>
            <a:r>
              <a:rPr lang="it-IT" sz="2600" dirty="0"/>
              <a:t>la qualità di vita </a:t>
            </a:r>
            <a:r>
              <a:rPr lang="it-IT" sz="2600" dirty="0" smtClean="0"/>
              <a:t>dei</a:t>
            </a:r>
            <a:r>
              <a:rPr lang="it-IT" sz="2600" dirty="0" smtClean="0">
                <a:solidFill>
                  <a:srgbClr val="FF0000"/>
                </a:solidFill>
              </a:rPr>
              <a:t> disabili</a:t>
            </a:r>
            <a:r>
              <a:rPr lang="it-IT" sz="2600" dirty="0"/>
              <a:t>,  </a:t>
            </a:r>
            <a:r>
              <a:rPr lang="it-IT" sz="2600" dirty="0" smtClean="0"/>
              <a:t>dare una </a:t>
            </a:r>
            <a:r>
              <a:rPr lang="it-IT" sz="2600" dirty="0"/>
              <a:t>vita indipendente e </a:t>
            </a:r>
            <a:r>
              <a:rPr lang="it-IT" sz="2600" dirty="0" smtClean="0"/>
              <a:t>la partecipazione </a:t>
            </a:r>
            <a:r>
              <a:rPr lang="it-IT" sz="2600" dirty="0"/>
              <a:t>alla </a:t>
            </a:r>
            <a:r>
              <a:rPr lang="it-IT" sz="2600" dirty="0" smtClean="0"/>
              <a:t>società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Azioni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La carta </a:t>
            </a:r>
            <a:r>
              <a:rPr lang="it-IT" sz="2600" dirty="0"/>
              <a:t>dei </a:t>
            </a:r>
            <a:r>
              <a:rPr lang="it-IT" sz="2600" dirty="0">
                <a:solidFill>
                  <a:srgbClr val="FF0000"/>
                </a:solidFill>
              </a:rPr>
              <a:t>Servizi </a:t>
            </a:r>
            <a:r>
              <a:rPr lang="it-IT" sz="2600" dirty="0" smtClean="0">
                <a:solidFill>
                  <a:srgbClr val="FF0000"/>
                </a:solidFill>
              </a:rPr>
              <a:t>Sociali per i disabili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Via</a:t>
            </a:r>
            <a:r>
              <a:rPr lang="it-IT" sz="2600" dirty="0" smtClean="0"/>
              <a:t> ogni barriera architettonica</a:t>
            </a:r>
          </a:p>
          <a:p>
            <a:pPr>
              <a:spcBef>
                <a:spcPts val="600"/>
              </a:spcBef>
            </a:pPr>
            <a:r>
              <a:rPr lang="it-IT" sz="2600" dirty="0"/>
              <a:t>Sviluppo della </a:t>
            </a:r>
            <a:r>
              <a:rPr lang="it-IT" sz="2600" dirty="0">
                <a:solidFill>
                  <a:srgbClr val="FF0000"/>
                </a:solidFill>
              </a:rPr>
              <a:t>cooperazione </a:t>
            </a:r>
            <a:r>
              <a:rPr lang="it-IT" sz="2600" dirty="0" smtClean="0">
                <a:solidFill>
                  <a:srgbClr val="FF0000"/>
                </a:solidFill>
              </a:rPr>
              <a:t>giovanile tramite </a:t>
            </a:r>
            <a:r>
              <a:rPr lang="it-IT" sz="2600" dirty="0"/>
              <a:t>creazione di strutture polivalenti </a:t>
            </a:r>
            <a:endParaRPr lang="it-IT" sz="2600" dirty="0" smtClean="0"/>
          </a:p>
          <a:p>
            <a:pPr>
              <a:spcBef>
                <a:spcPts val="600"/>
              </a:spcBef>
            </a:pPr>
            <a:endParaRPr lang="it-IT" sz="2600" b="1" dirty="0" smtClean="0">
              <a:solidFill>
                <a:srgbClr val="FF0000"/>
              </a:solidFill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dirty="0" smtClean="0"/>
              <a:t>Movimento 5 Stelle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b="1" dirty="0" smtClean="0"/>
              <a:t>Programma Elettorale Rosignano 2014-2018</a:t>
            </a:r>
            <a:endParaRPr lang="it-IT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090" y="548680"/>
            <a:ext cx="202661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16" y="4437111"/>
            <a:ext cx="1256390" cy="121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8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4726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600" b="1" dirty="0" smtClean="0"/>
              <a:t>SOCIALE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Azioni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Sostenere </a:t>
            </a:r>
            <a:r>
              <a:rPr lang="it-IT" sz="2600" dirty="0" smtClean="0">
                <a:solidFill>
                  <a:srgbClr val="FF0000"/>
                </a:solidFill>
              </a:rPr>
              <a:t>la rete pubblica di nidi </a:t>
            </a:r>
            <a:r>
              <a:rPr lang="it-IT" sz="2600" dirty="0" smtClean="0"/>
              <a:t>e di scuole per l’infanzia potenziandola attraverso nuovi investimenti </a:t>
            </a:r>
          </a:p>
          <a:p>
            <a:r>
              <a:rPr lang="it-IT" sz="2600" dirty="0" smtClean="0"/>
              <a:t>Creazione di uno </a:t>
            </a:r>
            <a:r>
              <a:rPr lang="it-IT" sz="2600" dirty="0" smtClean="0">
                <a:solidFill>
                  <a:srgbClr val="FF0000"/>
                </a:solidFill>
              </a:rPr>
              <a:t>sportello dedicato </a:t>
            </a:r>
            <a:r>
              <a:rPr lang="it-IT" sz="2600" dirty="0" smtClean="0"/>
              <a:t>alla popolazione “over 65”, che promuova il benessere</a:t>
            </a:r>
          </a:p>
          <a:p>
            <a:r>
              <a:rPr lang="it-IT" sz="2600" dirty="0" smtClean="0">
                <a:solidFill>
                  <a:srgbClr val="FF0000"/>
                </a:solidFill>
              </a:rPr>
              <a:t>Banca del tempo</a:t>
            </a:r>
            <a:r>
              <a:rPr lang="it-IT" sz="2600" dirty="0" smtClean="0"/>
              <a:t>, rivolta ai pensionati e a tutti gli interessati, per mettere le loro competenze ed il loro tempo a disposizione della comunità </a:t>
            </a:r>
          </a:p>
          <a:p>
            <a:pPr marL="0" indent="0">
              <a:buNone/>
            </a:pPr>
            <a:endParaRPr lang="it-IT" sz="2800" dirty="0"/>
          </a:p>
          <a:p>
            <a:endParaRPr lang="it-IT" sz="2800" dirty="0"/>
          </a:p>
          <a:p>
            <a:pPr marL="0" indent="0">
              <a:buNone/>
            </a:pPr>
            <a:endParaRPr lang="it-IT" sz="2600" b="1" dirty="0" smtClean="0">
              <a:solidFill>
                <a:srgbClr val="FF0000"/>
              </a:solidFill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dirty="0" smtClean="0"/>
              <a:t>Movimento 5 Stelle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b="1" dirty="0" smtClean="0"/>
              <a:t>Programma Elettorale Rosignano 2014-2018</a:t>
            </a:r>
            <a:endParaRPr lang="it-IT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788" y="650239"/>
            <a:ext cx="2078331" cy="138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344" y="4725144"/>
            <a:ext cx="23907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9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4726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600" b="1" dirty="0" smtClean="0"/>
              <a:t>SOCIALE – IL CANILE COMUNALE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Azioni</a:t>
            </a:r>
          </a:p>
          <a:p>
            <a:r>
              <a:rPr lang="it-IT" sz="2600" dirty="0" smtClean="0"/>
              <a:t>Realizzare </a:t>
            </a:r>
            <a:r>
              <a:rPr lang="it-IT" sz="2600" dirty="0"/>
              <a:t>un </a:t>
            </a:r>
            <a:r>
              <a:rPr lang="it-IT" sz="2600" dirty="0">
                <a:solidFill>
                  <a:srgbClr val="FF0000"/>
                </a:solidFill>
              </a:rPr>
              <a:t>canile comunale </a:t>
            </a:r>
            <a:r>
              <a:rPr lang="it-IT" sz="2600" dirty="0" smtClean="0"/>
              <a:t>basso impatto ambientale</a:t>
            </a:r>
          </a:p>
          <a:p>
            <a:r>
              <a:rPr lang="it-IT" sz="2600" dirty="0" smtClean="0">
                <a:solidFill>
                  <a:srgbClr val="FF0000"/>
                </a:solidFill>
              </a:rPr>
              <a:t>Progetto pronto da anni</a:t>
            </a:r>
            <a:r>
              <a:rPr lang="it-IT" sz="2600" dirty="0" smtClean="0"/>
              <a:t>, fatto fallire dalla attuale amministrazione</a:t>
            </a:r>
          </a:p>
          <a:p>
            <a:r>
              <a:rPr lang="it-IT" sz="2600" dirty="0" smtClean="0"/>
              <a:t>Una </a:t>
            </a:r>
            <a:r>
              <a:rPr lang="it-IT" sz="2600" dirty="0">
                <a:solidFill>
                  <a:srgbClr val="FF0000"/>
                </a:solidFill>
              </a:rPr>
              <a:t>struttura polifunzionale </a:t>
            </a:r>
            <a:r>
              <a:rPr lang="it-IT" sz="2600" dirty="0"/>
              <a:t>che possa ospitare un centro per volontari, per tenere corsi di </a:t>
            </a:r>
            <a:r>
              <a:rPr lang="it-IT" sz="2600" dirty="0" err="1" smtClean="0"/>
              <a:t>pet-therapy</a:t>
            </a:r>
            <a:r>
              <a:rPr lang="it-IT" sz="2600" dirty="0" smtClean="0"/>
              <a:t> e di educazione </a:t>
            </a:r>
            <a:r>
              <a:rPr lang="it-IT" sz="2600" dirty="0"/>
              <a:t>per </a:t>
            </a:r>
            <a:r>
              <a:rPr lang="it-IT" sz="2600" dirty="0" smtClean="0"/>
              <a:t>cani</a:t>
            </a:r>
          </a:p>
          <a:p>
            <a:r>
              <a:rPr lang="it-IT" sz="2600" dirty="0" smtClean="0"/>
              <a:t>Creazione </a:t>
            </a:r>
            <a:r>
              <a:rPr lang="it-IT" sz="2600" dirty="0" smtClean="0">
                <a:solidFill>
                  <a:srgbClr val="FF0000"/>
                </a:solidFill>
              </a:rPr>
              <a:t>posti di lavoro </a:t>
            </a:r>
            <a:endParaRPr lang="it-IT" sz="2600" dirty="0">
              <a:solidFill>
                <a:srgbClr val="FF0000"/>
              </a:solidFill>
            </a:endParaRPr>
          </a:p>
          <a:p>
            <a:r>
              <a:rPr lang="it-IT" sz="2600" dirty="0" smtClean="0"/>
              <a:t> </a:t>
            </a:r>
            <a:r>
              <a:rPr lang="it-IT" sz="2600" dirty="0" smtClean="0">
                <a:solidFill>
                  <a:srgbClr val="FF0000"/>
                </a:solidFill>
              </a:rPr>
              <a:t>Incentivare l’adozione                               </a:t>
            </a:r>
          </a:p>
          <a:p>
            <a:pPr marL="0" indent="0">
              <a:buNone/>
            </a:pPr>
            <a:endParaRPr lang="it-IT" sz="2600" dirty="0"/>
          </a:p>
          <a:p>
            <a:endParaRPr lang="it-IT" sz="2800" dirty="0"/>
          </a:p>
          <a:p>
            <a:pPr marL="0" indent="0">
              <a:buNone/>
            </a:pPr>
            <a:endParaRPr lang="it-IT" sz="2600" b="1" dirty="0" smtClean="0">
              <a:solidFill>
                <a:srgbClr val="FF0000"/>
              </a:solidFill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dirty="0" smtClean="0"/>
              <a:t>Movimento 5 Stelle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b="1" dirty="0" smtClean="0"/>
              <a:t>Programma Elettorale Rosignano 2014-2018</a:t>
            </a:r>
            <a:endParaRPr lang="it-IT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83181"/>
            <a:ext cx="1952243" cy="129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21807"/>
            <a:ext cx="1952243" cy="1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6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3" y="1203030"/>
            <a:ext cx="8229600" cy="54726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600" b="1" dirty="0" smtClean="0"/>
              <a:t>SCUOLA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Obiettivi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Istruzione contraddistinta da </a:t>
            </a:r>
            <a:r>
              <a:rPr lang="it-IT" sz="2600" dirty="0" smtClean="0">
                <a:solidFill>
                  <a:srgbClr val="FF0000"/>
                </a:solidFill>
              </a:rPr>
              <a:t>qualità, efficienza</a:t>
            </a:r>
            <a:r>
              <a:rPr lang="it-IT" sz="2600" dirty="0">
                <a:solidFill>
                  <a:srgbClr val="FF0000"/>
                </a:solidFill>
              </a:rPr>
              <a:t>, </a:t>
            </a:r>
            <a:r>
              <a:rPr lang="it-IT" sz="2600" dirty="0" smtClean="0">
                <a:solidFill>
                  <a:srgbClr val="FF0000"/>
                </a:solidFill>
              </a:rPr>
              <a:t>etica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Riprogettazione </a:t>
            </a:r>
            <a:r>
              <a:rPr lang="it-IT" sz="2600" dirty="0"/>
              <a:t>degli spazi scolastici esistenti </a:t>
            </a:r>
            <a:endParaRPr lang="it-IT" sz="2600" dirty="0" smtClean="0"/>
          </a:p>
          <a:p>
            <a:pPr>
              <a:spcBef>
                <a:spcPts val="600"/>
              </a:spcBef>
            </a:pPr>
            <a:r>
              <a:rPr lang="it-IT" sz="2600" dirty="0" smtClean="0"/>
              <a:t>Sviluppare </a:t>
            </a:r>
            <a:r>
              <a:rPr lang="it-IT" sz="2600" dirty="0"/>
              <a:t>l</a:t>
            </a:r>
            <a:r>
              <a:rPr lang="it-IT" sz="2600" dirty="0" smtClean="0"/>
              <a:t>a </a:t>
            </a:r>
            <a:r>
              <a:rPr lang="it-IT" sz="2600" dirty="0">
                <a:solidFill>
                  <a:srgbClr val="FF0000"/>
                </a:solidFill>
              </a:rPr>
              <a:t>rete informatica </a:t>
            </a:r>
            <a:r>
              <a:rPr lang="it-IT" sz="2600" dirty="0" smtClean="0"/>
              <a:t>nelle nostre scuole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Azioni</a:t>
            </a:r>
          </a:p>
          <a:p>
            <a:pPr>
              <a:spcBef>
                <a:spcPts val="600"/>
              </a:spcBef>
            </a:pPr>
            <a:r>
              <a:rPr lang="it-IT" sz="2600" dirty="0">
                <a:solidFill>
                  <a:srgbClr val="FF0000"/>
                </a:solidFill>
              </a:rPr>
              <a:t>Censire </a:t>
            </a:r>
            <a:r>
              <a:rPr lang="it-IT" sz="2600" dirty="0" smtClean="0">
                <a:solidFill>
                  <a:srgbClr val="FF0000"/>
                </a:solidFill>
              </a:rPr>
              <a:t>le </a:t>
            </a:r>
            <a:r>
              <a:rPr lang="it-IT" sz="2600" dirty="0">
                <a:solidFill>
                  <a:srgbClr val="FF0000"/>
                </a:solidFill>
              </a:rPr>
              <a:t>strutture </a:t>
            </a:r>
            <a:r>
              <a:rPr lang="it-IT" sz="2600" dirty="0"/>
              <a:t>recuperabili ed inserirle in un piano di </a:t>
            </a:r>
            <a:r>
              <a:rPr lang="it-IT" sz="2600" dirty="0" smtClean="0"/>
              <a:t>edilizia scolastica </a:t>
            </a:r>
            <a:r>
              <a:rPr lang="it-IT" sz="2600" dirty="0"/>
              <a:t>per Rosignano e per le sue </a:t>
            </a:r>
            <a:r>
              <a:rPr lang="it-IT" sz="2600" dirty="0" smtClean="0"/>
              <a:t>Frazioni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Bonifica totale</a:t>
            </a:r>
            <a:r>
              <a:rPr lang="it-IT" sz="2600" dirty="0" smtClean="0"/>
              <a:t> dei materiali nocivi dalle scuole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Lezioni all’</a:t>
            </a:r>
            <a:r>
              <a:rPr lang="it-IT" sz="2600" dirty="0" smtClean="0">
                <a:solidFill>
                  <a:srgbClr val="FF0000"/>
                </a:solidFill>
              </a:rPr>
              <a:t>aperto</a:t>
            </a:r>
            <a:r>
              <a:rPr lang="it-IT" sz="2600" dirty="0" smtClean="0"/>
              <a:t>, botteghe artigiane, </a:t>
            </a:r>
            <a:r>
              <a:rPr lang="it-IT" sz="2600" dirty="0" smtClean="0">
                <a:solidFill>
                  <a:srgbClr val="FF0000"/>
                </a:solidFill>
              </a:rPr>
              <a:t>fattorie didattiche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Internet</a:t>
            </a:r>
            <a:r>
              <a:rPr lang="it-IT" sz="2600" dirty="0" smtClean="0"/>
              <a:t> ovunque, </a:t>
            </a:r>
            <a:r>
              <a:rPr lang="it-IT" sz="2600" dirty="0" smtClean="0">
                <a:solidFill>
                  <a:srgbClr val="FF0000"/>
                </a:solidFill>
              </a:rPr>
              <a:t>libri digitali gratuiti </a:t>
            </a:r>
            <a:r>
              <a:rPr lang="it-IT" sz="2600" dirty="0" smtClean="0"/>
              <a:t>per gli studenti</a:t>
            </a:r>
            <a:endParaRPr lang="it-IT" sz="2600" dirty="0"/>
          </a:p>
          <a:p>
            <a:pPr>
              <a:spcBef>
                <a:spcPts val="600"/>
              </a:spcBef>
            </a:pPr>
            <a:endParaRPr lang="it-IT" sz="2600" b="1" dirty="0" smtClean="0">
              <a:solidFill>
                <a:srgbClr val="FF0000"/>
              </a:solidFill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dirty="0" smtClean="0"/>
              <a:t>Movimento 5 Stelle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b="1" dirty="0" smtClean="0"/>
              <a:t>Programma Elettorale Rosignano 2014-2018</a:t>
            </a:r>
            <a:endParaRPr lang="it-IT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89346"/>
            <a:ext cx="2137916" cy="1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422" y="5879484"/>
            <a:ext cx="696635" cy="79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9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4726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600" b="1" dirty="0" smtClean="0"/>
              <a:t>SALUTE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Obiettivi</a:t>
            </a:r>
          </a:p>
          <a:p>
            <a:pPr>
              <a:spcBef>
                <a:spcPts val="600"/>
              </a:spcBef>
            </a:pPr>
            <a:r>
              <a:rPr lang="it-IT" sz="2600" dirty="0"/>
              <a:t>L</a:t>
            </a:r>
            <a:r>
              <a:rPr lang="it-IT" sz="2600" dirty="0" smtClean="0"/>
              <a:t>a </a:t>
            </a:r>
            <a:r>
              <a:rPr lang="it-IT" sz="2600" dirty="0"/>
              <a:t>salute dei </a:t>
            </a:r>
            <a:r>
              <a:rPr lang="it-IT" sz="2600" dirty="0" smtClean="0"/>
              <a:t>cittadini </a:t>
            </a:r>
            <a:r>
              <a:rPr lang="it-IT" sz="2600" dirty="0" smtClean="0">
                <a:solidFill>
                  <a:srgbClr val="FF0000"/>
                </a:solidFill>
              </a:rPr>
              <a:t>non </a:t>
            </a:r>
            <a:r>
              <a:rPr lang="it-IT" sz="2600" dirty="0">
                <a:solidFill>
                  <a:srgbClr val="FF0000"/>
                </a:solidFill>
              </a:rPr>
              <a:t>deve sottostare </a:t>
            </a:r>
            <a:r>
              <a:rPr lang="it-IT" sz="2600" dirty="0"/>
              <a:t>alle leggi di </a:t>
            </a:r>
            <a:r>
              <a:rPr lang="it-IT" sz="2600" dirty="0" smtClean="0"/>
              <a:t>mercato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Il </a:t>
            </a:r>
            <a:r>
              <a:rPr lang="it-IT" sz="2600" dirty="0">
                <a:solidFill>
                  <a:srgbClr val="FF0000"/>
                </a:solidFill>
              </a:rPr>
              <a:t>benessere dell’individuo </a:t>
            </a:r>
            <a:r>
              <a:rPr lang="it-IT" sz="2600" dirty="0"/>
              <a:t>è </a:t>
            </a:r>
            <a:r>
              <a:rPr lang="it-IT" sz="2600" dirty="0" smtClean="0"/>
              <a:t>un </a:t>
            </a:r>
            <a:r>
              <a:rPr lang="it-IT" sz="2600" dirty="0"/>
              <a:t>aspetto </a:t>
            </a:r>
            <a:r>
              <a:rPr lang="it-IT" sz="2600" dirty="0" smtClean="0"/>
              <a:t>centrale </a:t>
            </a:r>
            <a:r>
              <a:rPr lang="it-IT" sz="2600" dirty="0"/>
              <a:t>per la salute della comunità in cui egli </a:t>
            </a:r>
            <a:r>
              <a:rPr lang="it-IT" sz="2600" dirty="0" smtClean="0"/>
              <a:t>vive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Azioni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Promuovere una </a:t>
            </a:r>
            <a:r>
              <a:rPr lang="it-IT" sz="2600" dirty="0"/>
              <a:t>politica sanitaria </a:t>
            </a:r>
            <a:r>
              <a:rPr lang="it-IT" sz="2600" dirty="0" smtClean="0"/>
              <a:t>di </a:t>
            </a:r>
            <a:r>
              <a:rPr lang="it-IT" sz="2600" dirty="0"/>
              <a:t>tipo </a:t>
            </a:r>
            <a:r>
              <a:rPr lang="it-IT" sz="2600" dirty="0">
                <a:solidFill>
                  <a:srgbClr val="FF0000"/>
                </a:solidFill>
              </a:rPr>
              <a:t>culturale</a:t>
            </a:r>
            <a:r>
              <a:rPr lang="it-IT" sz="2600" dirty="0" smtClean="0"/>
              <a:t>, </a:t>
            </a:r>
            <a:r>
              <a:rPr lang="it-IT" sz="2600" dirty="0">
                <a:solidFill>
                  <a:srgbClr val="FF0000"/>
                </a:solidFill>
              </a:rPr>
              <a:t>stili di vita </a:t>
            </a:r>
            <a:r>
              <a:rPr lang="it-IT" sz="2600" dirty="0" smtClean="0"/>
              <a:t>salutari, scelte </a:t>
            </a:r>
            <a:r>
              <a:rPr lang="it-IT" sz="2600" dirty="0"/>
              <a:t>di consumo </a:t>
            </a:r>
            <a:r>
              <a:rPr lang="it-IT" sz="2600" dirty="0" smtClean="0"/>
              <a:t>consapevoli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Attivare un programma </a:t>
            </a:r>
            <a:r>
              <a:rPr lang="it-IT" sz="2600" dirty="0"/>
              <a:t>di promozione della </a:t>
            </a:r>
            <a:r>
              <a:rPr lang="it-IT" sz="2600" dirty="0" smtClean="0"/>
              <a:t>medicina </a:t>
            </a:r>
            <a:r>
              <a:rPr lang="it-IT" sz="2600" dirty="0"/>
              <a:t>di </a:t>
            </a:r>
            <a:r>
              <a:rPr lang="it-IT" sz="2600" dirty="0" smtClean="0"/>
              <a:t>base </a:t>
            </a:r>
            <a:r>
              <a:rPr lang="it-IT" sz="2600" dirty="0"/>
              <a:t>e delle </a:t>
            </a:r>
            <a:r>
              <a:rPr lang="it-IT" sz="2600" dirty="0">
                <a:solidFill>
                  <a:srgbClr val="FF0000"/>
                </a:solidFill>
              </a:rPr>
              <a:t>cure </a:t>
            </a:r>
            <a:r>
              <a:rPr lang="it-IT" sz="2600" dirty="0" smtClean="0">
                <a:solidFill>
                  <a:srgbClr val="FF0000"/>
                </a:solidFill>
              </a:rPr>
              <a:t>domiciliari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Servizio pediatrico </a:t>
            </a:r>
            <a:r>
              <a:rPr lang="it-IT" sz="2600" dirty="0" smtClean="0"/>
              <a:t>efficiente nelle frazioni collinari</a:t>
            </a:r>
          </a:p>
          <a:p>
            <a:pPr>
              <a:spcBef>
                <a:spcPts val="600"/>
              </a:spcBef>
            </a:pPr>
            <a:endParaRPr lang="it-IT" sz="2600" dirty="0" smtClean="0">
              <a:solidFill>
                <a:srgbClr val="FF0000"/>
              </a:solidFill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dirty="0" smtClean="0"/>
              <a:t>Movimento 5 Stelle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b="1" dirty="0" smtClean="0"/>
              <a:t>Programma Elettorale Rosignano 2014-2018</a:t>
            </a:r>
            <a:endParaRPr lang="it-IT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09810"/>
            <a:ext cx="1899295" cy="126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51227"/>
            <a:ext cx="678348" cy="80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7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3" y="1341758"/>
            <a:ext cx="8229600" cy="53276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600" b="1" dirty="0" smtClean="0"/>
              <a:t>I NOSTRI CANDIDATI</a:t>
            </a:r>
          </a:p>
          <a:p>
            <a:r>
              <a:rPr lang="it-IT" sz="2600" dirty="0" smtClean="0"/>
              <a:t>Il </a:t>
            </a:r>
            <a:r>
              <a:rPr lang="it-IT" sz="2600" dirty="0"/>
              <a:t>nostro candidato sindaco e i candidati consiglieri </a:t>
            </a:r>
            <a:r>
              <a:rPr lang="it-IT" sz="2600" dirty="0" smtClean="0"/>
              <a:t>saranno </a:t>
            </a:r>
            <a:r>
              <a:rPr lang="it-IT" sz="2600" dirty="0" smtClean="0">
                <a:solidFill>
                  <a:srgbClr val="FF0000"/>
                </a:solidFill>
              </a:rPr>
              <a:t>la </a:t>
            </a:r>
            <a:r>
              <a:rPr lang="it-IT" sz="2600" dirty="0">
                <a:solidFill>
                  <a:srgbClr val="FF0000"/>
                </a:solidFill>
              </a:rPr>
              <a:t>voce dei cittadini </a:t>
            </a:r>
            <a:r>
              <a:rPr lang="it-IT" sz="2600" dirty="0"/>
              <a:t>di Rosignano e delle sue </a:t>
            </a:r>
            <a:r>
              <a:rPr lang="it-IT" sz="2600" dirty="0" smtClean="0"/>
              <a:t>Frazioni nel consiglio comunale</a:t>
            </a:r>
            <a:endParaRPr lang="it-IT" sz="2600" dirty="0"/>
          </a:p>
          <a:p>
            <a:r>
              <a:rPr lang="it-IT" sz="2600" dirty="0">
                <a:solidFill>
                  <a:srgbClr val="FF0000"/>
                </a:solidFill>
              </a:rPr>
              <a:t>Non </a:t>
            </a:r>
            <a:r>
              <a:rPr lang="it-IT" sz="2600" dirty="0" smtClean="0">
                <a:solidFill>
                  <a:srgbClr val="FF0000"/>
                </a:solidFill>
              </a:rPr>
              <a:t>sono politici </a:t>
            </a:r>
            <a:r>
              <a:rPr lang="it-IT" sz="2600" dirty="0">
                <a:solidFill>
                  <a:srgbClr val="FF0000"/>
                </a:solidFill>
              </a:rPr>
              <a:t>di </a:t>
            </a:r>
            <a:r>
              <a:rPr lang="it-IT" sz="2600" dirty="0" smtClean="0">
                <a:solidFill>
                  <a:srgbClr val="FF0000"/>
                </a:solidFill>
              </a:rPr>
              <a:t>professione</a:t>
            </a:r>
            <a:r>
              <a:rPr lang="it-IT" sz="2600" dirty="0"/>
              <a:t>		</a:t>
            </a:r>
          </a:p>
          <a:p>
            <a:r>
              <a:rPr lang="it-IT" sz="2600" dirty="0"/>
              <a:t>Non </a:t>
            </a:r>
            <a:r>
              <a:rPr lang="it-IT" sz="2600" dirty="0" smtClean="0"/>
              <a:t>hanno </a:t>
            </a:r>
            <a:r>
              <a:rPr lang="it-IT" sz="2600" dirty="0" smtClean="0">
                <a:solidFill>
                  <a:srgbClr val="FF0000"/>
                </a:solidFill>
              </a:rPr>
              <a:t>mai </a:t>
            </a:r>
            <a:r>
              <a:rPr lang="it-IT" sz="2600" dirty="0" smtClean="0"/>
              <a:t>avuto </a:t>
            </a:r>
            <a:r>
              <a:rPr lang="it-IT" sz="2600" dirty="0">
                <a:solidFill>
                  <a:srgbClr val="FF0000"/>
                </a:solidFill>
              </a:rPr>
              <a:t>tessere</a:t>
            </a:r>
            <a:r>
              <a:rPr lang="it-IT" sz="2600" dirty="0"/>
              <a:t> di partiti </a:t>
            </a:r>
            <a:r>
              <a:rPr lang="it-IT" sz="2600" dirty="0" smtClean="0"/>
              <a:t>politici</a:t>
            </a:r>
            <a:endParaRPr lang="it-IT" sz="2600" dirty="0"/>
          </a:p>
          <a:p>
            <a:r>
              <a:rPr lang="it-IT" sz="2600" dirty="0" smtClean="0"/>
              <a:t>Sono </a:t>
            </a:r>
            <a:r>
              <a:rPr lang="it-IT" sz="2600" dirty="0" smtClean="0">
                <a:solidFill>
                  <a:srgbClr val="FF0000"/>
                </a:solidFill>
              </a:rPr>
              <a:t>incensurati</a:t>
            </a:r>
          </a:p>
          <a:p>
            <a:pPr marL="0" indent="0">
              <a:buNone/>
            </a:pPr>
            <a:endParaRPr lang="it-IT" sz="2600" dirty="0" smtClean="0"/>
          </a:p>
          <a:p>
            <a:pPr marL="0" indent="0" algn="ctr"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"Il mondo non si cambia con la tua opinione</a:t>
            </a:r>
          </a:p>
          <a:p>
            <a:pPr marL="0" indent="0" algn="ctr"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 ma con il tuo esempio"</a:t>
            </a:r>
            <a:endParaRPr lang="it-IT" sz="2600" dirty="0" smtClean="0"/>
          </a:p>
          <a:p>
            <a:pPr marL="0" indent="0">
              <a:buNone/>
            </a:pPr>
            <a:endParaRPr lang="it-IT" sz="2600" dirty="0" smtClean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dirty="0" smtClean="0"/>
              <a:t>Movimento 5 Stelle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b="1" dirty="0" smtClean="0"/>
              <a:t>Programma Elettorale Rosignano 2014-2018</a:t>
            </a:r>
            <a:endParaRPr lang="it-IT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4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4726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600" b="1" dirty="0" smtClean="0"/>
              <a:t>SPORT E BENESSERE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Obiettivi</a:t>
            </a:r>
          </a:p>
          <a:p>
            <a:r>
              <a:rPr lang="it-IT" sz="2600" dirty="0" smtClean="0"/>
              <a:t>Sport come </a:t>
            </a:r>
            <a:r>
              <a:rPr lang="it-IT" sz="2600" dirty="0" smtClean="0">
                <a:solidFill>
                  <a:srgbClr val="FF0000"/>
                </a:solidFill>
              </a:rPr>
              <a:t>parte fondamentale </a:t>
            </a:r>
            <a:r>
              <a:rPr lang="it-IT" sz="2600" dirty="0" smtClean="0"/>
              <a:t>della vita della nostra città e delle sue frazioni</a:t>
            </a:r>
          </a:p>
          <a:p>
            <a:r>
              <a:rPr lang="it-IT" sz="2600" dirty="0" smtClean="0"/>
              <a:t>Rosignano dovrà </a:t>
            </a:r>
            <a:r>
              <a:rPr lang="it-IT" sz="2600" dirty="0" smtClean="0">
                <a:solidFill>
                  <a:srgbClr val="FF0000"/>
                </a:solidFill>
              </a:rPr>
              <a:t>eccellere</a:t>
            </a:r>
            <a:r>
              <a:rPr lang="it-IT" sz="2600" dirty="0" smtClean="0"/>
              <a:t> nello sport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Azioni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Il Comune deve favorire prima </a:t>
            </a:r>
            <a:r>
              <a:rPr lang="it-IT" sz="2600" dirty="0" smtClean="0">
                <a:solidFill>
                  <a:srgbClr val="FF0000"/>
                </a:solidFill>
              </a:rPr>
              <a:t>la pratica sportiva di base</a:t>
            </a:r>
            <a:r>
              <a:rPr lang="it-IT" sz="2600" dirty="0" smtClean="0"/>
              <a:t>, poi sostenere lo sport professionistico</a:t>
            </a:r>
            <a:endParaRPr lang="it-IT" sz="2600" b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it-IT" sz="2600" dirty="0" smtClean="0"/>
              <a:t>Indirizzare </a:t>
            </a:r>
            <a:r>
              <a:rPr lang="it-IT" sz="2600" dirty="0" smtClean="0">
                <a:solidFill>
                  <a:srgbClr val="FF0000"/>
                </a:solidFill>
              </a:rPr>
              <a:t>l’energia dei nostri giovani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Investimenti in </a:t>
            </a:r>
            <a:r>
              <a:rPr lang="it-IT" sz="2600" dirty="0" smtClean="0">
                <a:solidFill>
                  <a:srgbClr val="FF0000"/>
                </a:solidFill>
              </a:rPr>
              <a:t>piccoli centri sportivi </a:t>
            </a:r>
            <a:r>
              <a:rPr lang="it-IT" sz="2600" dirty="0" smtClean="0"/>
              <a:t>di quartiere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Istituzione del </a:t>
            </a:r>
            <a:r>
              <a:rPr lang="it-IT" sz="2600" dirty="0" smtClean="0">
                <a:solidFill>
                  <a:srgbClr val="FF0000"/>
                </a:solidFill>
              </a:rPr>
              <a:t>«tavolo permanente dello sport»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smtClean="0"/>
              <a:t>Movimento 5 Stelle</a:t>
            </a:r>
            <a:r>
              <a:rPr lang="it-IT" sz="1600" smtClean="0"/>
              <a:t/>
            </a:r>
            <a:br>
              <a:rPr lang="it-IT" sz="1600" smtClean="0"/>
            </a:br>
            <a:r>
              <a:rPr lang="it-IT" sz="1600" b="1" smtClean="0"/>
              <a:t>Programma Elettorale Rosignano 2014-2018</a:t>
            </a:r>
            <a:endParaRPr lang="it-IT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8680"/>
            <a:ext cx="1904037" cy="132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568" y="5301208"/>
            <a:ext cx="1308717" cy="1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64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dirty="0"/>
              <a:t>Movimento 5 Stelle</a:t>
            </a:r>
            <a:r>
              <a:rPr lang="it-IT" sz="1600" dirty="0"/>
              <a:t/>
            </a:r>
            <a:br>
              <a:rPr lang="it-IT" sz="1600" dirty="0"/>
            </a:br>
            <a:r>
              <a:rPr lang="it-IT" sz="1600" b="1" dirty="0"/>
              <a:t>Programma Elettorale Rosignano 2014-2018</a:t>
            </a:r>
            <a:endParaRPr lang="it-IT" sz="16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52" y="1685305"/>
            <a:ext cx="6587214" cy="4383492"/>
          </a:xfr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69160"/>
            <a:ext cx="1873197" cy="187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008097" y="1772816"/>
            <a:ext cx="73813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GRAZIE A TUTTI E</a:t>
            </a:r>
            <a:r>
              <a:rPr lang="it-IT" sz="3200" b="1" dirty="0" smtClean="0">
                <a:solidFill>
                  <a:srgbClr val="FF0000"/>
                </a:solidFill>
              </a:rPr>
              <a:t>……….</a:t>
            </a:r>
          </a:p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STIAMO ARRIVANDO…….!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6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3" y="1484784"/>
            <a:ext cx="8229600" cy="512020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it-IT" sz="2600" b="1" dirty="0" smtClean="0"/>
              <a:t>I NOSTRI CANDIDATI e LE NOSTRE SCELTE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Sono tutti </a:t>
            </a:r>
            <a:r>
              <a:rPr lang="it-IT" sz="2600" dirty="0" smtClean="0">
                <a:solidFill>
                  <a:srgbClr val="FF0000"/>
                </a:solidFill>
              </a:rPr>
              <a:t>residenti nel </a:t>
            </a:r>
            <a:r>
              <a:rPr lang="it-IT" sz="2600" dirty="0">
                <a:solidFill>
                  <a:srgbClr val="FF0000"/>
                </a:solidFill>
              </a:rPr>
              <a:t>comune di </a:t>
            </a:r>
            <a:r>
              <a:rPr lang="it-IT" sz="2600" dirty="0" smtClean="0">
                <a:solidFill>
                  <a:srgbClr val="FF0000"/>
                </a:solidFill>
              </a:rPr>
              <a:t>Rosignano</a:t>
            </a:r>
            <a:endParaRPr lang="it-IT" sz="26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it-IT" sz="2600" dirty="0">
                <a:solidFill>
                  <a:srgbClr val="FF0000"/>
                </a:solidFill>
              </a:rPr>
              <a:t>Nessuna </a:t>
            </a:r>
            <a:r>
              <a:rPr lang="it-IT" sz="2600" dirty="0" smtClean="0">
                <a:solidFill>
                  <a:srgbClr val="FF0000"/>
                </a:solidFill>
              </a:rPr>
              <a:t>alleanza elettorale </a:t>
            </a:r>
            <a:r>
              <a:rPr lang="it-IT" sz="2600" dirty="0"/>
              <a:t>sarà fatta con gli altri </a:t>
            </a:r>
            <a:r>
              <a:rPr lang="it-IT" sz="2600" dirty="0" smtClean="0"/>
              <a:t>partiti</a:t>
            </a:r>
            <a:r>
              <a:rPr lang="it-IT" sz="2600" dirty="0"/>
              <a:t> 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Se eletti, il nostro </a:t>
            </a:r>
            <a:r>
              <a:rPr lang="it-IT" sz="2600" dirty="0" smtClean="0">
                <a:solidFill>
                  <a:srgbClr val="FF0000"/>
                </a:solidFill>
              </a:rPr>
              <a:t>primo provvedimento </a:t>
            </a:r>
            <a:r>
              <a:rPr lang="it-IT" sz="2600" dirty="0" smtClean="0"/>
              <a:t>sarà il </a:t>
            </a:r>
            <a:r>
              <a:rPr lang="it-IT" sz="2600" dirty="0" smtClean="0">
                <a:solidFill>
                  <a:srgbClr val="FF0000"/>
                </a:solidFill>
              </a:rPr>
              <a:t>taglio </a:t>
            </a:r>
            <a:r>
              <a:rPr lang="it-IT" sz="2600" dirty="0">
                <a:solidFill>
                  <a:srgbClr val="FF0000"/>
                </a:solidFill>
              </a:rPr>
              <a:t>delle retribuzioni</a:t>
            </a:r>
            <a:r>
              <a:rPr lang="it-IT" sz="2600" dirty="0"/>
              <a:t> per sindaco e </a:t>
            </a:r>
            <a:r>
              <a:rPr lang="it-IT" sz="2600" dirty="0" smtClean="0"/>
              <a:t>dirigenti e dei gettoni per i consiglieri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Gli </a:t>
            </a:r>
            <a:r>
              <a:rPr lang="it-IT" sz="2600" dirty="0" smtClean="0">
                <a:solidFill>
                  <a:srgbClr val="FF0000"/>
                </a:solidFill>
              </a:rPr>
              <a:t>assessori</a:t>
            </a:r>
            <a:r>
              <a:rPr lang="it-IT" sz="2600" dirty="0" smtClean="0"/>
              <a:t> saranno </a:t>
            </a:r>
            <a:r>
              <a:rPr lang="it-IT" sz="2600" dirty="0" smtClean="0">
                <a:solidFill>
                  <a:srgbClr val="FF0000"/>
                </a:solidFill>
              </a:rPr>
              <a:t>scelti</a:t>
            </a:r>
            <a:r>
              <a:rPr lang="it-IT" sz="2600" dirty="0" smtClean="0"/>
              <a:t> sulla base del loro curriculum e delle loro </a:t>
            </a:r>
            <a:r>
              <a:rPr lang="it-IT" sz="2600" dirty="0" smtClean="0">
                <a:solidFill>
                  <a:srgbClr val="FF0000"/>
                </a:solidFill>
              </a:rPr>
              <a:t>competenze</a:t>
            </a:r>
            <a:endParaRPr lang="it-IT" sz="2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2800" dirty="0" smtClean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dirty="0" smtClean="0"/>
              <a:t>Movimento 5 Stelle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b="1" dirty="0" smtClean="0"/>
              <a:t>Programma Elettorale Rosignano 2014-2018</a:t>
            </a:r>
            <a:endParaRPr lang="it-IT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37273"/>
            <a:ext cx="2709664" cy="1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14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1757"/>
            <a:ext cx="8229600" cy="5327603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it-IT" sz="2600" b="1" dirty="0" smtClean="0"/>
              <a:t>DEMOCRAZIA DIRETTA E TRASPARENZA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Obiettivi principali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Riavvicinare</a:t>
            </a:r>
            <a:r>
              <a:rPr lang="it-IT" sz="2600" dirty="0" smtClean="0"/>
              <a:t> i cittadini all’istituzione Comune</a:t>
            </a:r>
            <a:endParaRPr lang="it-IT" sz="2600" dirty="0"/>
          </a:p>
          <a:p>
            <a:pPr>
              <a:spcBef>
                <a:spcPts val="600"/>
              </a:spcBef>
            </a:pPr>
            <a:r>
              <a:rPr lang="it-IT" sz="2600" dirty="0" smtClean="0"/>
              <a:t>Introdurre </a:t>
            </a:r>
            <a:r>
              <a:rPr lang="it-IT" sz="2600" dirty="0">
                <a:solidFill>
                  <a:srgbClr val="FF0000"/>
                </a:solidFill>
              </a:rPr>
              <a:t>equità e giustizia </a:t>
            </a:r>
            <a:r>
              <a:rPr lang="it-IT" sz="2600" dirty="0" smtClean="0">
                <a:solidFill>
                  <a:srgbClr val="FF0000"/>
                </a:solidFill>
              </a:rPr>
              <a:t>sociale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Azioni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Modi­ficare </a:t>
            </a:r>
            <a:r>
              <a:rPr lang="it-IT" sz="2600" dirty="0">
                <a:solidFill>
                  <a:srgbClr val="FF0000"/>
                </a:solidFill>
              </a:rPr>
              <a:t>lo Statuto </a:t>
            </a:r>
            <a:r>
              <a:rPr lang="it-IT" sz="2600" dirty="0"/>
              <a:t>comunale introducendo strumenti d’iniziativa </a:t>
            </a:r>
            <a:r>
              <a:rPr lang="it-IT" sz="2600" dirty="0" smtClean="0"/>
              <a:t>popolare</a:t>
            </a:r>
          </a:p>
          <a:p>
            <a:pPr>
              <a:spcBef>
                <a:spcPts val="600"/>
              </a:spcBef>
            </a:pPr>
            <a:r>
              <a:rPr lang="it-IT" sz="2600" dirty="0"/>
              <a:t>Introdurre un </a:t>
            </a:r>
            <a:r>
              <a:rPr lang="it-IT" sz="2600" dirty="0">
                <a:solidFill>
                  <a:srgbClr val="FF0000"/>
                </a:solidFill>
              </a:rPr>
              <a:t>Ufficio della </a:t>
            </a:r>
            <a:r>
              <a:rPr lang="it-IT" sz="2600" dirty="0" smtClean="0">
                <a:solidFill>
                  <a:srgbClr val="FF0000"/>
                </a:solidFill>
              </a:rPr>
              <a:t>Trasparenza 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Potenziare i </a:t>
            </a:r>
            <a:r>
              <a:rPr lang="it-IT" sz="2600" dirty="0"/>
              <a:t>servizi </a:t>
            </a:r>
            <a:r>
              <a:rPr lang="it-IT" sz="2600" dirty="0" smtClean="0">
                <a:solidFill>
                  <a:srgbClr val="FF0000"/>
                </a:solidFill>
              </a:rPr>
              <a:t>on-line</a:t>
            </a:r>
            <a:endParaRPr lang="it-IT" sz="26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it-IT" sz="2600" dirty="0" smtClean="0"/>
              <a:t>Istituire gli “</a:t>
            </a:r>
            <a:r>
              <a:rPr lang="it-IT" sz="2600" dirty="0" smtClean="0">
                <a:solidFill>
                  <a:srgbClr val="FF0000"/>
                </a:solidFill>
              </a:rPr>
              <a:t>Incontri di ascolto dei cittadini” </a:t>
            </a:r>
            <a:endParaRPr lang="it-IT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it-IT" sz="2800" dirty="0" smtClean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dirty="0" smtClean="0"/>
              <a:t>Movimento 5 Stelle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b="1" dirty="0" smtClean="0"/>
              <a:t>Programma Elettorale Rosignano 2014-2018</a:t>
            </a:r>
            <a:endParaRPr lang="it-IT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401" y="4869160"/>
            <a:ext cx="2259728" cy="15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0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1657" y="1339565"/>
            <a:ext cx="8229600" cy="53276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600" b="1" dirty="0" smtClean="0"/>
              <a:t>CONNETTIVITA’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Obiettivi principali</a:t>
            </a:r>
          </a:p>
          <a:p>
            <a:pPr>
              <a:spcBef>
                <a:spcPts val="600"/>
              </a:spcBef>
            </a:pPr>
            <a:r>
              <a:rPr lang="it-IT" sz="2600" dirty="0">
                <a:solidFill>
                  <a:srgbClr val="FF0000"/>
                </a:solidFill>
              </a:rPr>
              <a:t>C</a:t>
            </a:r>
            <a:r>
              <a:rPr lang="it-IT" sz="2600" dirty="0" smtClean="0">
                <a:solidFill>
                  <a:srgbClr val="FF0000"/>
                </a:solidFill>
              </a:rPr>
              <a:t>opertura totale </a:t>
            </a:r>
            <a:r>
              <a:rPr lang="it-IT" sz="2600" dirty="0" smtClean="0"/>
              <a:t>delle rete nel territorio comunale 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Per </a:t>
            </a:r>
            <a:r>
              <a:rPr lang="it-IT" sz="2600" dirty="0"/>
              <a:t>lavorare, per studiare, per comunicare, per formare comunità, per </a:t>
            </a:r>
            <a:r>
              <a:rPr lang="it-IT" sz="2600" dirty="0" smtClean="0"/>
              <a:t>informare e informarsi</a:t>
            </a:r>
            <a:endParaRPr lang="it-IT" sz="26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Azioni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Piano antenne </a:t>
            </a:r>
            <a:r>
              <a:rPr lang="it-IT" sz="2600" dirty="0" smtClean="0"/>
              <a:t>comunale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Diffusione della </a:t>
            </a:r>
            <a:r>
              <a:rPr lang="it-IT" sz="2600" dirty="0" smtClean="0">
                <a:solidFill>
                  <a:srgbClr val="FF0000"/>
                </a:solidFill>
              </a:rPr>
              <a:t>Wi-Fi</a:t>
            </a:r>
            <a:r>
              <a:rPr lang="it-IT" sz="2600" dirty="0" smtClean="0"/>
              <a:t> in tutte le Frazioni</a:t>
            </a:r>
            <a:endParaRPr lang="it-IT" sz="26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it-IT" sz="2600" dirty="0" smtClean="0"/>
              <a:t>In 5 anni </a:t>
            </a:r>
            <a:r>
              <a:rPr lang="it-IT" sz="2600" dirty="0" smtClean="0">
                <a:solidFill>
                  <a:srgbClr val="FF0000"/>
                </a:solidFill>
              </a:rPr>
              <a:t>tutti i documenti </a:t>
            </a:r>
            <a:r>
              <a:rPr lang="it-IT" sz="2600" dirty="0" smtClean="0"/>
              <a:t>comunali </a:t>
            </a:r>
            <a:r>
              <a:rPr lang="it-IT" sz="2600" dirty="0" smtClean="0">
                <a:solidFill>
                  <a:srgbClr val="FF0000"/>
                </a:solidFill>
              </a:rPr>
              <a:t>via internet</a:t>
            </a:r>
            <a:endParaRPr lang="it-IT" sz="26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it-IT" sz="2600" dirty="0" smtClean="0"/>
              <a:t>Internet per le scuole, per il lavoro, per il turismo, per il sociale</a:t>
            </a:r>
            <a:endParaRPr lang="it-IT" sz="2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2800" dirty="0" smtClean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dirty="0" smtClean="0"/>
              <a:t>Movimento 5 Stelle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b="1" dirty="0" smtClean="0"/>
              <a:t>Programma Elettorale Rosignano 2014-2018</a:t>
            </a:r>
            <a:endParaRPr lang="it-IT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92856"/>
            <a:ext cx="2322959" cy="173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6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1657" y="1339565"/>
            <a:ext cx="8229600" cy="53276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600" b="1" dirty="0" smtClean="0"/>
              <a:t>CULTURA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Obiettivi principali</a:t>
            </a:r>
          </a:p>
          <a:p>
            <a:pPr>
              <a:spcBef>
                <a:spcPts val="600"/>
              </a:spcBef>
            </a:pPr>
            <a:r>
              <a:rPr lang="it-IT" sz="2600" dirty="0">
                <a:solidFill>
                  <a:srgbClr val="FF0000"/>
                </a:solidFill>
              </a:rPr>
              <a:t>P</a:t>
            </a:r>
            <a:r>
              <a:rPr lang="it-IT" sz="2600" dirty="0" smtClean="0">
                <a:solidFill>
                  <a:srgbClr val="FF0000"/>
                </a:solidFill>
              </a:rPr>
              <a:t>rogrammazione</a:t>
            </a:r>
            <a:r>
              <a:rPr lang="it-IT" sz="2600" dirty="0" smtClean="0"/>
              <a:t> </a:t>
            </a:r>
            <a:r>
              <a:rPr lang="it-IT" sz="2600" dirty="0"/>
              <a:t>a medio termine e proiezioni a lungo, puntando sulla </a:t>
            </a:r>
            <a:r>
              <a:rPr lang="it-IT" sz="2600" dirty="0">
                <a:solidFill>
                  <a:srgbClr val="FF0000"/>
                </a:solidFill>
              </a:rPr>
              <a:t>partecipazione</a:t>
            </a:r>
            <a:r>
              <a:rPr lang="it-IT" sz="2600" dirty="0"/>
              <a:t> e sulla </a:t>
            </a:r>
            <a:r>
              <a:rPr lang="it-IT" sz="2600" dirty="0" smtClean="0">
                <a:solidFill>
                  <a:srgbClr val="FF0000"/>
                </a:solidFill>
              </a:rPr>
              <a:t>trasparenza</a:t>
            </a:r>
            <a:endParaRPr lang="it-IT" sz="2600" dirty="0">
              <a:solidFill>
                <a:srgbClr val="FF0000"/>
              </a:solidFill>
            </a:endParaRPr>
          </a:p>
          <a:p>
            <a:r>
              <a:rPr lang="it-IT" sz="2600" dirty="0"/>
              <a:t> </a:t>
            </a:r>
            <a:r>
              <a:rPr lang="it-IT" sz="2600" dirty="0" smtClean="0"/>
              <a:t>La </a:t>
            </a:r>
            <a:r>
              <a:rPr lang="it-IT" sz="2600" dirty="0"/>
              <a:t>cultura è </a:t>
            </a:r>
            <a:r>
              <a:rPr lang="it-IT" sz="2600" dirty="0" smtClean="0">
                <a:solidFill>
                  <a:srgbClr val="FF0000"/>
                </a:solidFill>
              </a:rPr>
              <a:t>investimento continuo</a:t>
            </a:r>
            <a:r>
              <a:rPr lang="it-IT" sz="2600" dirty="0" smtClean="0"/>
              <a:t>, </a:t>
            </a:r>
            <a:r>
              <a:rPr lang="it-IT" sz="2600" dirty="0"/>
              <a:t>da carattere, coscienza e </a:t>
            </a:r>
            <a:r>
              <a:rPr lang="it-IT" sz="2600" dirty="0">
                <a:solidFill>
                  <a:srgbClr val="FF0000"/>
                </a:solidFill>
              </a:rPr>
              <a:t>aiuta la crescita economica di tutta la </a:t>
            </a:r>
            <a:r>
              <a:rPr lang="it-IT" sz="2600" dirty="0" smtClean="0">
                <a:solidFill>
                  <a:srgbClr val="FF0000"/>
                </a:solidFill>
              </a:rPr>
              <a:t>collettività</a:t>
            </a:r>
          </a:p>
          <a:p>
            <a:r>
              <a:rPr lang="it-IT" sz="2600" dirty="0">
                <a:solidFill>
                  <a:srgbClr val="FF0000"/>
                </a:solidFill>
              </a:rPr>
              <a:t>P</a:t>
            </a:r>
            <a:r>
              <a:rPr lang="it-IT" sz="2600" dirty="0" smtClean="0">
                <a:solidFill>
                  <a:srgbClr val="FF0000"/>
                </a:solidFill>
              </a:rPr>
              <a:t>roduzione </a:t>
            </a:r>
            <a:r>
              <a:rPr lang="it-IT" sz="2600" dirty="0">
                <a:solidFill>
                  <a:srgbClr val="FF0000"/>
                </a:solidFill>
              </a:rPr>
              <a:t>artistica</a:t>
            </a:r>
            <a:r>
              <a:rPr lang="it-IT" sz="2600" dirty="0"/>
              <a:t>, </a:t>
            </a:r>
            <a:r>
              <a:rPr lang="it-IT" sz="2600" dirty="0" smtClean="0"/>
              <a:t>spirito, comunicazione, impresa</a:t>
            </a:r>
            <a:r>
              <a:rPr lang="it-IT" sz="2600" dirty="0"/>
              <a:t>, </a:t>
            </a:r>
            <a:r>
              <a:rPr lang="it-IT" sz="2600" dirty="0">
                <a:solidFill>
                  <a:srgbClr val="FF0000"/>
                </a:solidFill>
              </a:rPr>
              <a:t>occupazione</a:t>
            </a:r>
            <a:r>
              <a:rPr lang="it-IT" sz="2600" dirty="0"/>
              <a:t>, </a:t>
            </a:r>
            <a:r>
              <a:rPr lang="it-IT" sz="2600" dirty="0" smtClean="0"/>
              <a:t>lavoro</a:t>
            </a:r>
            <a:endParaRPr lang="it-IT" sz="2600" dirty="0"/>
          </a:p>
          <a:p>
            <a:endParaRPr lang="it-IT" sz="2800" dirty="0"/>
          </a:p>
          <a:p>
            <a:pPr marL="0" indent="0">
              <a:buNone/>
            </a:pPr>
            <a:endParaRPr lang="it-IT" sz="2800" dirty="0" smtClean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dirty="0" smtClean="0"/>
              <a:t>Movimento 5 Stelle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b="1" dirty="0" smtClean="0"/>
              <a:t>Programma Elettorale Rosignano 2014-2018</a:t>
            </a:r>
            <a:endParaRPr lang="it-IT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26" y="5157192"/>
            <a:ext cx="1941173" cy="155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1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1657" y="1339565"/>
            <a:ext cx="8229600" cy="53276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600" b="1" dirty="0" smtClean="0"/>
              <a:t>CULTURA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Azioni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ARMUNIA - </a:t>
            </a:r>
            <a:r>
              <a:rPr lang="it-IT" sz="2600" dirty="0"/>
              <a:t>P</a:t>
            </a:r>
            <a:r>
              <a:rPr lang="it-IT" sz="2600" dirty="0" smtClean="0"/>
              <a:t>ercorso </a:t>
            </a:r>
            <a:r>
              <a:rPr lang="it-IT" sz="2600" dirty="0">
                <a:solidFill>
                  <a:srgbClr val="FF0000"/>
                </a:solidFill>
              </a:rPr>
              <a:t>partecipato, trasparente</a:t>
            </a:r>
            <a:r>
              <a:rPr lang="it-IT" sz="2600" dirty="0"/>
              <a:t>, per i cittadini e con  </a:t>
            </a:r>
            <a:r>
              <a:rPr lang="it-IT" sz="2600" dirty="0" smtClean="0"/>
              <a:t>cittadini. </a:t>
            </a:r>
            <a:r>
              <a:rPr lang="it-IT" sz="2600" dirty="0" smtClean="0">
                <a:solidFill>
                  <a:srgbClr val="FF0000"/>
                </a:solidFill>
              </a:rPr>
              <a:t>NO Fondazione</a:t>
            </a:r>
            <a:endParaRPr lang="it-IT" sz="2600" dirty="0">
              <a:solidFill>
                <a:srgbClr val="FF0000"/>
              </a:solidFill>
            </a:endParaRPr>
          </a:p>
          <a:p>
            <a:r>
              <a:rPr lang="it-IT" sz="2600" dirty="0"/>
              <a:t> </a:t>
            </a:r>
            <a:r>
              <a:rPr lang="it-IT" sz="2600" dirty="0" smtClean="0">
                <a:solidFill>
                  <a:srgbClr val="FF0000"/>
                </a:solidFill>
              </a:rPr>
              <a:t>Acquisizione</a:t>
            </a:r>
            <a:r>
              <a:rPr lang="it-IT" sz="2600" dirty="0" smtClean="0"/>
              <a:t> gratuita del </a:t>
            </a:r>
            <a:r>
              <a:rPr lang="it-IT" sz="2600" dirty="0" smtClean="0">
                <a:solidFill>
                  <a:srgbClr val="FF0000"/>
                </a:solidFill>
              </a:rPr>
              <a:t>Teatro Solvay</a:t>
            </a:r>
          </a:p>
          <a:p>
            <a:r>
              <a:rPr lang="it-IT" sz="2600" dirty="0" smtClean="0">
                <a:solidFill>
                  <a:srgbClr val="FF0000"/>
                </a:solidFill>
              </a:rPr>
              <a:t>Riportare alla vita </a:t>
            </a:r>
            <a:r>
              <a:rPr lang="it-IT" sz="2600" dirty="0" smtClean="0"/>
              <a:t>e valorizzare </a:t>
            </a:r>
            <a:r>
              <a:rPr lang="it-IT" sz="2600" dirty="0" smtClean="0">
                <a:solidFill>
                  <a:srgbClr val="FF0000"/>
                </a:solidFill>
              </a:rPr>
              <a:t>Villa Celestina ed il Centro Nautico di Vada</a:t>
            </a:r>
          </a:p>
          <a:p>
            <a:r>
              <a:rPr lang="it-IT" sz="2600" dirty="0" smtClean="0"/>
              <a:t>I </a:t>
            </a:r>
            <a:r>
              <a:rPr lang="it-IT" sz="2600" dirty="0" smtClean="0">
                <a:solidFill>
                  <a:srgbClr val="FF0000"/>
                </a:solidFill>
              </a:rPr>
              <a:t>«quartieri degli artisti» </a:t>
            </a:r>
            <a:r>
              <a:rPr lang="it-IT" sz="2600" dirty="0" smtClean="0"/>
              <a:t>in tutte le frazioni</a:t>
            </a:r>
          </a:p>
          <a:p>
            <a:r>
              <a:rPr lang="it-IT" sz="2600" dirty="0" smtClean="0">
                <a:solidFill>
                  <a:srgbClr val="FF0000"/>
                </a:solidFill>
              </a:rPr>
              <a:t>Percorsi culturali </a:t>
            </a:r>
            <a:r>
              <a:rPr lang="it-IT" sz="2600" dirty="0" smtClean="0"/>
              <a:t>in tutto il territorio del </a:t>
            </a:r>
          </a:p>
          <a:p>
            <a:pPr marL="0" indent="0">
              <a:buNone/>
            </a:pPr>
            <a:r>
              <a:rPr lang="it-IT" sz="2600" dirty="0"/>
              <a:t> </a:t>
            </a:r>
            <a:r>
              <a:rPr lang="it-IT" sz="2600" dirty="0" smtClean="0"/>
              <a:t>   comune</a:t>
            </a:r>
            <a:endParaRPr lang="it-IT" sz="2600" dirty="0"/>
          </a:p>
          <a:p>
            <a:pPr marL="0" indent="0">
              <a:buNone/>
            </a:pPr>
            <a:endParaRPr lang="it-IT" sz="2800" dirty="0" smtClean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dirty="0" smtClean="0"/>
              <a:t>Movimento 5 Stelle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b="1" dirty="0" smtClean="0"/>
              <a:t>Programma Elettorale Rosignano 2014-2018</a:t>
            </a:r>
            <a:endParaRPr lang="it-IT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527" y="5112947"/>
            <a:ext cx="1871231" cy="140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516" y="620688"/>
            <a:ext cx="1663739" cy="157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0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1757"/>
            <a:ext cx="8229600" cy="532760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/>
              <a:t>AMBIENTE E RIFIUTI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Obiettivi principali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Rifiuti</a:t>
            </a:r>
            <a:r>
              <a:rPr lang="it-IT" sz="2600" dirty="0" smtClean="0"/>
              <a:t> ZERO 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Amianto</a:t>
            </a:r>
            <a:r>
              <a:rPr lang="it-IT" sz="2600" dirty="0" smtClean="0"/>
              <a:t> ZERO 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Chiusura e bonifica </a:t>
            </a:r>
            <a:r>
              <a:rPr lang="it-IT" sz="2600" dirty="0" smtClean="0"/>
              <a:t>della discarica di </a:t>
            </a:r>
            <a:r>
              <a:rPr lang="it-IT" sz="2600" dirty="0" smtClean="0">
                <a:solidFill>
                  <a:srgbClr val="FF0000"/>
                </a:solidFill>
              </a:rPr>
              <a:t>Scapigliato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Azioni</a:t>
            </a:r>
          </a:p>
          <a:p>
            <a:pPr>
              <a:spcBef>
                <a:spcPts val="600"/>
              </a:spcBef>
            </a:pPr>
            <a:r>
              <a:rPr lang="it-IT" sz="2600" dirty="0">
                <a:solidFill>
                  <a:srgbClr val="FF0000"/>
                </a:solidFill>
              </a:rPr>
              <a:t>Raccolta differenziata </a:t>
            </a:r>
            <a:r>
              <a:rPr lang="it-IT" sz="2600" dirty="0"/>
              <a:t>porta a porta </a:t>
            </a:r>
            <a:r>
              <a:rPr lang="it-IT" sz="2600" dirty="0">
                <a:solidFill>
                  <a:srgbClr val="FF0000"/>
                </a:solidFill>
              </a:rPr>
              <a:t>totale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Trasformazione, chiusura e bonifica discarica in </a:t>
            </a:r>
            <a:r>
              <a:rPr lang="it-IT" sz="2600" dirty="0" smtClean="0">
                <a:solidFill>
                  <a:srgbClr val="FF0000"/>
                </a:solidFill>
              </a:rPr>
              <a:t>5 anni</a:t>
            </a:r>
          </a:p>
          <a:p>
            <a:pPr>
              <a:spcBef>
                <a:spcPts val="600"/>
              </a:spcBef>
            </a:pPr>
            <a:r>
              <a:rPr lang="it-IT" sz="2600" dirty="0" smtClean="0"/>
              <a:t>Premi e incentivi per cittadini e aziende </a:t>
            </a:r>
            <a:r>
              <a:rPr lang="it-IT" sz="2600" dirty="0" smtClean="0">
                <a:solidFill>
                  <a:srgbClr val="FF0000"/>
                </a:solidFill>
              </a:rPr>
              <a:t>«modello»</a:t>
            </a:r>
          </a:p>
          <a:p>
            <a:pPr>
              <a:spcBef>
                <a:spcPts val="600"/>
              </a:spcBef>
            </a:pPr>
            <a:r>
              <a:rPr lang="it-IT" sz="2600" dirty="0" smtClean="0">
                <a:solidFill>
                  <a:srgbClr val="FF0000"/>
                </a:solidFill>
              </a:rPr>
              <a:t>Nuove aziende </a:t>
            </a:r>
            <a:r>
              <a:rPr lang="it-IT" sz="2600" dirty="0"/>
              <a:t>sul territorio che si occupino di </a:t>
            </a:r>
            <a:r>
              <a:rPr lang="it-IT" sz="2600" dirty="0">
                <a:solidFill>
                  <a:srgbClr val="FF0000"/>
                </a:solidFill>
              </a:rPr>
              <a:t>riciclo </a:t>
            </a:r>
            <a:endParaRPr lang="it-IT" sz="2600" dirty="0" smtClean="0">
              <a:solidFill>
                <a:srgbClr val="FF0000"/>
              </a:solidFill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dirty="0" smtClean="0"/>
              <a:t>Movimento 5 Stelle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b="1" dirty="0" smtClean="0"/>
              <a:t>Programma Elettorale Rosignano 2014-2018</a:t>
            </a:r>
            <a:endParaRPr lang="it-IT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1081109" cy="10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44684"/>
            <a:ext cx="2376264" cy="166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s://encrypted-tbn2.gstatic.com/images?q=tbn:ANd9GcQO4DB_d_QLloc7ODnsE989ontKcEIGoQwylFiXqiYVDI9uYXO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196" y="1544684"/>
            <a:ext cx="2740364" cy="16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76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</TotalTime>
  <Words>1568</Words>
  <Application>Microsoft Office PowerPoint</Application>
  <PresentationFormat>Presentazione su schermo (4:3)</PresentationFormat>
  <Paragraphs>280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Tema di Office</vt:lpstr>
      <vt:lpstr>      Movimento 5 Stelle Programma Elettorale Rosignano 2014-2018</vt:lpstr>
      <vt:lpstr>Movimento 5 Stelle Programma Elettorale Rosignano 2014-2018</vt:lpstr>
      <vt:lpstr>Movimento 5 Stelle Programma Elettorale Rosignano 2014-2018</vt:lpstr>
      <vt:lpstr>Movimento 5 Stelle Programma Elettorale Rosignano 2014-2018</vt:lpstr>
      <vt:lpstr>Movimento 5 Stelle Programma Elettorale Rosignano 2014-2018</vt:lpstr>
      <vt:lpstr>Movimento 5 Stelle Programma Elettorale Rosignano 2014-2018</vt:lpstr>
      <vt:lpstr>Movimento 5 Stelle Programma Elettorale Rosignano 2014-2018</vt:lpstr>
      <vt:lpstr>Movimento 5 Stelle Programma Elettorale Rosignano 2014-2018</vt:lpstr>
      <vt:lpstr>Movimento 5 Stelle Programma Elettorale Rosignano 2014-2018</vt:lpstr>
      <vt:lpstr>Movimento 5 Stelle Programma Elettorale Rosignano 2014-2018</vt:lpstr>
      <vt:lpstr>Movimento 5 Stelle Programma Elettorale Rosignano 2014-2018</vt:lpstr>
      <vt:lpstr>Movimento 5 Stelle Programma Elettorale Rosignano 2014-2018</vt:lpstr>
      <vt:lpstr>Movimento 5 Stelle Programma Elettorale Rosignano 2014-2018</vt:lpstr>
      <vt:lpstr>Movimento 5 Stelle Programma Elettorale Rosignano 2014-2018</vt:lpstr>
      <vt:lpstr>Movimento 5 Stelle Programma Elettorale Rosignano 2014-2018</vt:lpstr>
      <vt:lpstr>Movimento 5 Stelle Programma Elettorale Rosignano 2014-2018</vt:lpstr>
      <vt:lpstr>Movimento 5 Stelle Programma Elettorale Rosignano 2014-2018</vt:lpstr>
      <vt:lpstr>Movimento 5 Stelle Programma Elettorale Rosignano 2014-2018</vt:lpstr>
      <vt:lpstr>Movimento 5 Stelle Programma Elettorale Rosignano 2014-2018</vt:lpstr>
      <vt:lpstr>Movimento 5 Stelle Programma Elettorale Rosignano 2014-2018</vt:lpstr>
      <vt:lpstr>Movimento 5 Stelle Programma Elettorale Rosignano 2014-2018</vt:lpstr>
      <vt:lpstr>Movimento 5 Stelle Programma Elettorale Rosignano 2014-2018</vt:lpstr>
      <vt:lpstr>Movimento 5 Stelle Programma Elettorale Rosignano 2014-2018</vt:lpstr>
      <vt:lpstr>Movimento 5 Stelle Programma Elettorale Rosignano 2014-2018</vt:lpstr>
      <vt:lpstr>Movimento 5 Stelle Programma Elettorale Rosignano 2014-2018</vt:lpstr>
      <vt:lpstr>Movimento 5 Stelle Programma Elettorale Rosignano 2014-2018</vt:lpstr>
      <vt:lpstr>Movimento 5 Stelle Programma Elettorale Rosignano 2014-2018</vt:lpstr>
      <vt:lpstr>Movimento 5 Stelle Programma Elettorale Rosignano 2014-2018</vt:lpstr>
      <vt:lpstr>Movimento 5 Stelle Programma Elettorale Rosignano 2014-2018</vt:lpstr>
      <vt:lpstr>Movimento 5 Stelle Programma Elettorale Rosignano 2014-2018</vt:lpstr>
      <vt:lpstr>Movimento 5 Stelle Programma Elettorale Rosignano 2014-2018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Movimento 5 Stelle Programma Elettorale Rosignano 2014-2018</dc:title>
  <dc:creator>Serena M.</dc:creator>
  <cp:lastModifiedBy>Alessandro P.</cp:lastModifiedBy>
  <cp:revision>64</cp:revision>
  <dcterms:created xsi:type="dcterms:W3CDTF">2014-04-05T08:17:11Z</dcterms:created>
  <dcterms:modified xsi:type="dcterms:W3CDTF">2014-04-10T05:55:14Z</dcterms:modified>
</cp:coreProperties>
</file>